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 id="2147483720" r:id="rId4"/>
    <p:sldMasterId id="2147483732" r:id="rId5"/>
    <p:sldMasterId id="2147483756" r:id="rId6"/>
    <p:sldMasterId id="2147483781" r:id="rId7"/>
  </p:sldMasterIdLst>
  <p:notesMasterIdLst>
    <p:notesMasterId r:id="rId32"/>
  </p:notesMasterIdLst>
  <p:sldIdLst>
    <p:sldId id="257" r:id="rId8"/>
    <p:sldId id="258" r:id="rId9"/>
    <p:sldId id="275" r:id="rId10"/>
    <p:sldId id="281" r:id="rId11"/>
    <p:sldId id="280" r:id="rId12"/>
    <p:sldId id="284" r:id="rId13"/>
    <p:sldId id="278" r:id="rId14"/>
    <p:sldId id="259" r:id="rId15"/>
    <p:sldId id="282" r:id="rId16"/>
    <p:sldId id="283" r:id="rId17"/>
    <p:sldId id="277" r:id="rId18"/>
    <p:sldId id="287" r:id="rId19"/>
    <p:sldId id="290" r:id="rId20"/>
    <p:sldId id="273" r:id="rId21"/>
    <p:sldId id="291" r:id="rId22"/>
    <p:sldId id="299" r:id="rId23"/>
    <p:sldId id="292" r:id="rId24"/>
    <p:sldId id="293" r:id="rId25"/>
    <p:sldId id="294" r:id="rId26"/>
    <p:sldId id="295" r:id="rId27"/>
    <p:sldId id="296" r:id="rId28"/>
    <p:sldId id="298" r:id="rId29"/>
    <p:sldId id="269" r:id="rId30"/>
    <p:sldId id="297" r:id="rId31"/>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7" autoAdjust="0"/>
    <p:restoredTop sz="94660"/>
  </p:normalViewPr>
  <p:slideViewPr>
    <p:cSldViewPr>
      <p:cViewPr varScale="1">
        <p:scale>
          <a:sx n="111" d="100"/>
          <a:sy n="111" d="100"/>
        </p:scale>
        <p:origin x="-1620"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2A5240-68E0-4BF2-ABDC-B04154C660A1}" type="datetimeFigureOut">
              <a:rPr lang="it-IT" smtClean="0"/>
              <a:t>12/12/2016</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706411-7818-4F0B-AF5F-2613B2F9B10A}" type="slidenum">
              <a:rPr lang="it-IT" smtClean="0"/>
              <a:t>‹N›</a:t>
            </a:fld>
            <a:endParaRPr lang="it-IT"/>
          </a:p>
        </p:txBody>
      </p:sp>
    </p:spTree>
    <p:extLst>
      <p:ext uri="{BB962C8B-B14F-4D97-AF65-F5344CB8AC3E}">
        <p14:creationId xmlns:p14="http://schemas.microsoft.com/office/powerpoint/2010/main" val="305271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A6B07D6-C259-4836-A468-7B19BEE858D4}" type="slidenum">
              <a:rPr lang="it-IT" smtClean="0">
                <a:solidFill>
                  <a:prstClr val="black"/>
                </a:solidFill>
              </a:rPr>
              <a:pPr/>
              <a:t>13</a:t>
            </a:fld>
            <a:endParaRPr lang="it-IT">
              <a:solidFill>
                <a:prstClr val="black"/>
              </a:solidFill>
            </a:endParaRPr>
          </a:p>
        </p:txBody>
      </p:sp>
    </p:spTree>
    <p:extLst>
      <p:ext uri="{BB962C8B-B14F-4D97-AF65-F5344CB8AC3E}">
        <p14:creationId xmlns:p14="http://schemas.microsoft.com/office/powerpoint/2010/main" val="1432622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A6B07D6-C259-4836-A468-7B19BEE858D4}" type="slidenum">
              <a:rPr lang="it-IT" smtClean="0">
                <a:solidFill>
                  <a:prstClr val="black"/>
                </a:solidFill>
              </a:rPr>
              <a:pPr/>
              <a:t>15</a:t>
            </a:fld>
            <a:endParaRPr lang="it-IT">
              <a:solidFill>
                <a:prstClr val="black"/>
              </a:solidFill>
            </a:endParaRPr>
          </a:p>
        </p:txBody>
      </p:sp>
    </p:spTree>
    <p:extLst>
      <p:ext uri="{BB962C8B-B14F-4D97-AF65-F5344CB8AC3E}">
        <p14:creationId xmlns:p14="http://schemas.microsoft.com/office/powerpoint/2010/main" val="447078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AA6B07D6-C259-4836-A468-7B19BEE858D4}" type="slidenum">
              <a:rPr lang="it-IT" smtClean="0">
                <a:solidFill>
                  <a:prstClr val="black"/>
                </a:solidFill>
              </a:rPr>
              <a:pPr/>
              <a:t>16</a:t>
            </a:fld>
            <a:endParaRPr lang="it-IT">
              <a:solidFill>
                <a:prstClr val="black"/>
              </a:solidFill>
            </a:endParaRPr>
          </a:p>
        </p:txBody>
      </p:sp>
    </p:spTree>
    <p:extLst>
      <p:ext uri="{BB962C8B-B14F-4D97-AF65-F5344CB8AC3E}">
        <p14:creationId xmlns:p14="http://schemas.microsoft.com/office/powerpoint/2010/main" val="447078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41"/>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5DFC018-DB5B-4599-AE24-CF64930FA4AE}" type="datetimeFigureOut">
              <a:rPr lang="it-IT" smtClean="0">
                <a:solidFill>
                  <a:prstClr val="black">
                    <a:tint val="75000"/>
                  </a:prstClr>
                </a:solidFill>
              </a:rPr>
              <a:pPr/>
              <a:t>12/12/2016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3FCDBE61-DD47-4712-AB4E-B4B519C8F968}"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971386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5DFC018-DB5B-4599-AE24-CF64930FA4AE}" type="datetimeFigureOut">
              <a:rPr lang="it-IT" smtClean="0">
                <a:solidFill>
                  <a:prstClr val="black">
                    <a:tint val="75000"/>
                  </a:prstClr>
                </a:solidFill>
              </a:rPr>
              <a:pPr/>
              <a:t>12/12/2016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3FCDBE61-DD47-4712-AB4E-B4B519C8F968}"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990683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40"/>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40"/>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5DFC018-DB5B-4599-AE24-CF64930FA4AE}" type="datetimeFigureOut">
              <a:rPr lang="it-IT" smtClean="0">
                <a:solidFill>
                  <a:prstClr val="black">
                    <a:tint val="75000"/>
                  </a:prstClr>
                </a:solidFill>
              </a:rPr>
              <a:pPr/>
              <a:t>12/12/2016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3FCDBE61-DD47-4712-AB4E-B4B519C8F968}"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727355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40"/>
            <a:ext cx="7772400" cy="1470025"/>
          </a:xfrm>
        </p:spPr>
        <p:txBody>
          <a:bodyPr/>
          <a:lstStyle>
            <a:lvl1pPr>
              <a:defRPr baseline="0"/>
            </a:lvl1pPr>
          </a:lstStyle>
          <a:p>
            <a:r>
              <a:rPr lang="it-IT" smtClean="0"/>
              <a:t>Fare clic per modificare lo stile del titolo</a:t>
            </a:r>
            <a:endParaRPr lang="it-IT" dirty="0"/>
          </a:p>
        </p:txBody>
      </p:sp>
      <p:sp>
        <p:nvSpPr>
          <p:cNvPr id="3" name="Sottotitolo 2"/>
          <p:cNvSpPr>
            <a:spLocks noGrp="1"/>
          </p:cNvSpPr>
          <p:nvPr>
            <p:ph type="subTitle" idx="1"/>
          </p:nvPr>
        </p:nvSpPr>
        <p:spPr>
          <a:xfrm>
            <a:off x="1371600" y="3886200"/>
            <a:ext cx="6400800" cy="1752600"/>
          </a:xfrm>
        </p:spPr>
        <p:txBody>
          <a:bodyPr/>
          <a:lstStyle>
            <a:lvl1pPr marL="0" indent="0" algn="ctr">
              <a:buNone/>
              <a:defRPr sz="1600" baseline="0">
                <a:solidFill>
                  <a:srgbClr val="FF0000"/>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dirty="0"/>
          </a:p>
        </p:txBody>
      </p:sp>
    </p:spTree>
    <p:extLst>
      <p:ext uri="{BB962C8B-B14F-4D97-AF65-F5344CB8AC3E}">
        <p14:creationId xmlns:p14="http://schemas.microsoft.com/office/powerpoint/2010/main" val="524490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1261116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1"/>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Tree>
    <p:extLst>
      <p:ext uri="{BB962C8B-B14F-4D97-AF65-F5344CB8AC3E}">
        <p14:creationId xmlns:p14="http://schemas.microsoft.com/office/powerpoint/2010/main" val="587458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2349515"/>
            <a:ext cx="4038600" cy="3776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Segnaposto contenuto 3"/>
          <p:cNvSpPr>
            <a:spLocks noGrp="1"/>
          </p:cNvSpPr>
          <p:nvPr>
            <p:ph sz="half" idx="2"/>
          </p:nvPr>
        </p:nvSpPr>
        <p:spPr>
          <a:xfrm>
            <a:off x="4648200" y="2349515"/>
            <a:ext cx="4038600" cy="3776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2461504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9"/>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37235221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Tree>
    <p:extLst>
      <p:ext uri="{BB962C8B-B14F-4D97-AF65-F5344CB8AC3E}">
        <p14:creationId xmlns:p14="http://schemas.microsoft.com/office/powerpoint/2010/main" val="33372411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29250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19" y="273049"/>
            <a:ext cx="3008313" cy="1162051"/>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val="1083573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5DFC018-DB5B-4599-AE24-CF64930FA4AE}" type="datetimeFigureOut">
              <a:rPr lang="it-IT" smtClean="0">
                <a:solidFill>
                  <a:prstClr val="black">
                    <a:tint val="75000"/>
                  </a:prstClr>
                </a:solidFill>
              </a:rPr>
              <a:pPr/>
              <a:t>12/12/2016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3FCDBE61-DD47-4712-AB4E-B4B519C8F968}"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237971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1"/>
            <a:ext cx="5486400" cy="566739"/>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vert="horz" wrap="square" lIns="91440" tIns="45720" rIns="91440" bIns="45720" numCol="1" anchor="t" anchorCtr="0" compatLnSpc="1">
            <a:prstTxWarp prst="textNoShape">
              <a:avLst/>
            </a:prstTxWarp>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5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val="38048059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8545874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981075"/>
            <a:ext cx="2057400" cy="514508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981075"/>
            <a:ext cx="6019800" cy="514508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2600592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41"/>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5DFC018-DB5B-4599-AE24-CF64930FA4AE}" type="datetimeFigureOut">
              <a:rPr lang="it-IT" smtClean="0">
                <a:solidFill>
                  <a:prstClr val="black">
                    <a:tint val="75000"/>
                  </a:prstClr>
                </a:solidFill>
              </a:rPr>
              <a:pPr/>
              <a:t>12/12/2016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3FCDBE61-DD47-4712-AB4E-B4B519C8F968}"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6899452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5DFC018-DB5B-4599-AE24-CF64930FA4AE}" type="datetimeFigureOut">
              <a:rPr lang="it-IT" smtClean="0">
                <a:solidFill>
                  <a:prstClr val="black">
                    <a:tint val="75000"/>
                  </a:prstClr>
                </a:solidFill>
              </a:rPr>
              <a:pPr/>
              <a:t>12/12/2016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3FCDBE61-DD47-4712-AB4E-B4B519C8F968}"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0721013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1"/>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5DFC018-DB5B-4599-AE24-CF64930FA4AE}" type="datetimeFigureOut">
              <a:rPr lang="it-IT" smtClean="0">
                <a:solidFill>
                  <a:prstClr val="black">
                    <a:tint val="75000"/>
                  </a:prstClr>
                </a:solidFill>
              </a:rPr>
              <a:pPr/>
              <a:t>12/12/2016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3FCDBE61-DD47-4712-AB4E-B4B519C8F968}"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8008413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5DFC018-DB5B-4599-AE24-CF64930FA4AE}" type="datetimeFigureOut">
              <a:rPr lang="it-IT" smtClean="0">
                <a:solidFill>
                  <a:prstClr val="black">
                    <a:tint val="75000"/>
                  </a:prstClr>
                </a:solidFill>
              </a:rPr>
              <a:pPr/>
              <a:t>12/12/2016</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3FCDBE61-DD47-4712-AB4E-B4B519C8F968}"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0949793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5DFC018-DB5B-4599-AE24-CF64930FA4AE}" type="datetimeFigureOut">
              <a:rPr lang="it-IT" smtClean="0">
                <a:solidFill>
                  <a:prstClr val="black">
                    <a:tint val="75000"/>
                  </a:prstClr>
                </a:solidFill>
              </a:rPr>
              <a:pPr/>
              <a:t>12/12/2016</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3FCDBE61-DD47-4712-AB4E-B4B519C8F968}"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315540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5DFC018-DB5B-4599-AE24-CF64930FA4AE}" type="datetimeFigureOut">
              <a:rPr lang="it-IT" smtClean="0">
                <a:solidFill>
                  <a:prstClr val="black">
                    <a:tint val="75000"/>
                  </a:prstClr>
                </a:solidFill>
              </a:rPr>
              <a:pPr/>
              <a:t>12/12/2016</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3FCDBE61-DD47-4712-AB4E-B4B519C8F968}"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9153074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5DFC018-DB5B-4599-AE24-CF64930FA4AE}" type="datetimeFigureOut">
              <a:rPr lang="it-IT" smtClean="0">
                <a:solidFill>
                  <a:prstClr val="black">
                    <a:tint val="75000"/>
                  </a:prstClr>
                </a:solidFill>
              </a:rPr>
              <a:pPr/>
              <a:t>12/12/2016</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3FCDBE61-DD47-4712-AB4E-B4B519C8F968}"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416988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1"/>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5DFC018-DB5B-4599-AE24-CF64930FA4AE}" type="datetimeFigureOut">
              <a:rPr lang="it-IT" smtClean="0">
                <a:solidFill>
                  <a:prstClr val="black">
                    <a:tint val="75000"/>
                  </a:prstClr>
                </a:solidFill>
              </a:rPr>
              <a:pPr/>
              <a:t>12/12/2016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3FCDBE61-DD47-4712-AB4E-B4B519C8F968}"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2721360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19" y="273049"/>
            <a:ext cx="3008313" cy="1162051"/>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5DFC018-DB5B-4599-AE24-CF64930FA4AE}" type="datetimeFigureOut">
              <a:rPr lang="it-IT" smtClean="0">
                <a:solidFill>
                  <a:prstClr val="black">
                    <a:tint val="75000"/>
                  </a:prstClr>
                </a:solidFill>
              </a:rPr>
              <a:pPr/>
              <a:t>12/12/2016</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3FCDBE61-DD47-4712-AB4E-B4B519C8F968}"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8387367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1"/>
            <a:ext cx="5486400" cy="566739"/>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5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5DFC018-DB5B-4599-AE24-CF64930FA4AE}" type="datetimeFigureOut">
              <a:rPr lang="it-IT" smtClean="0">
                <a:solidFill>
                  <a:prstClr val="black">
                    <a:tint val="75000"/>
                  </a:prstClr>
                </a:solidFill>
              </a:rPr>
              <a:pPr/>
              <a:t>12/12/2016</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3FCDBE61-DD47-4712-AB4E-B4B519C8F968}"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2798762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5DFC018-DB5B-4599-AE24-CF64930FA4AE}" type="datetimeFigureOut">
              <a:rPr lang="it-IT" smtClean="0">
                <a:solidFill>
                  <a:prstClr val="black">
                    <a:tint val="75000"/>
                  </a:prstClr>
                </a:solidFill>
              </a:rPr>
              <a:pPr/>
              <a:t>12/12/2016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3FCDBE61-DD47-4712-AB4E-B4B519C8F968}"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0705840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40"/>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40"/>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5DFC018-DB5B-4599-AE24-CF64930FA4AE}" type="datetimeFigureOut">
              <a:rPr lang="it-IT" smtClean="0">
                <a:solidFill>
                  <a:prstClr val="black">
                    <a:tint val="75000"/>
                  </a:prstClr>
                </a:solidFill>
              </a:rPr>
              <a:pPr/>
              <a:t>12/12/2016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3FCDBE61-DD47-4712-AB4E-B4B519C8F968}"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641160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32"/>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5503D27B-BF39-41B5-B5FD-61D2F6AF9D35}" type="datetimeFigureOut">
              <a:rPr lang="it-IT" smtClean="0">
                <a:solidFill>
                  <a:prstClr val="black">
                    <a:tint val="75000"/>
                  </a:prstClr>
                </a:solidFill>
              </a:rPr>
              <a:pPr/>
              <a:t>12/12/2016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633E8B3-AEEE-440B-9224-5C7137F681D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15141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503D27B-BF39-41B5-B5FD-61D2F6AF9D35}" type="datetimeFigureOut">
              <a:rPr lang="it-IT" smtClean="0">
                <a:solidFill>
                  <a:prstClr val="black">
                    <a:tint val="75000"/>
                  </a:prstClr>
                </a:solidFill>
              </a:rPr>
              <a:pPr/>
              <a:t>12/12/2016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633E8B3-AEEE-440B-9224-5C7137F681D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08831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1"/>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5503D27B-BF39-41B5-B5FD-61D2F6AF9D35}" type="datetimeFigureOut">
              <a:rPr lang="it-IT" smtClean="0">
                <a:solidFill>
                  <a:prstClr val="black">
                    <a:tint val="75000"/>
                  </a:prstClr>
                </a:solidFill>
              </a:rPr>
              <a:pPr/>
              <a:t>12/12/2016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633E8B3-AEEE-440B-9224-5C7137F681D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21026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5503D27B-BF39-41B5-B5FD-61D2F6AF9D35}" type="datetimeFigureOut">
              <a:rPr lang="it-IT" smtClean="0">
                <a:solidFill>
                  <a:prstClr val="black">
                    <a:tint val="75000"/>
                  </a:prstClr>
                </a:solidFill>
              </a:rPr>
              <a:pPr/>
              <a:t>12/12/2016</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D633E8B3-AEEE-440B-9224-5C7137F681D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097475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5503D27B-BF39-41B5-B5FD-61D2F6AF9D35}" type="datetimeFigureOut">
              <a:rPr lang="it-IT" smtClean="0">
                <a:solidFill>
                  <a:prstClr val="black">
                    <a:tint val="75000"/>
                  </a:prstClr>
                </a:solidFill>
              </a:rPr>
              <a:pPr/>
              <a:t>12/12/2016</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D633E8B3-AEEE-440B-9224-5C7137F681D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43587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5503D27B-BF39-41B5-B5FD-61D2F6AF9D35}" type="datetimeFigureOut">
              <a:rPr lang="it-IT" smtClean="0">
                <a:solidFill>
                  <a:prstClr val="black">
                    <a:tint val="75000"/>
                  </a:prstClr>
                </a:solidFill>
              </a:rPr>
              <a:pPr/>
              <a:t>12/12/2016</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D633E8B3-AEEE-440B-9224-5C7137F681D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324060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5DFC018-DB5B-4599-AE24-CF64930FA4AE}" type="datetimeFigureOut">
              <a:rPr lang="it-IT" smtClean="0">
                <a:solidFill>
                  <a:prstClr val="black">
                    <a:tint val="75000"/>
                  </a:prstClr>
                </a:solidFill>
              </a:rPr>
              <a:pPr/>
              <a:t>12/12/2016</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3FCDBE61-DD47-4712-AB4E-B4B519C8F968}"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614816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5503D27B-BF39-41B5-B5FD-61D2F6AF9D35}" type="datetimeFigureOut">
              <a:rPr lang="it-IT" smtClean="0">
                <a:solidFill>
                  <a:prstClr val="black">
                    <a:tint val="75000"/>
                  </a:prstClr>
                </a:solidFill>
              </a:rPr>
              <a:pPr/>
              <a:t>12/12/2016</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D633E8B3-AEEE-440B-9224-5C7137F681D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65654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10" y="273049"/>
            <a:ext cx="3008313" cy="1162051"/>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10"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5503D27B-BF39-41B5-B5FD-61D2F6AF9D35}" type="datetimeFigureOut">
              <a:rPr lang="it-IT" smtClean="0">
                <a:solidFill>
                  <a:prstClr val="black">
                    <a:tint val="75000"/>
                  </a:prstClr>
                </a:solidFill>
              </a:rPr>
              <a:pPr/>
              <a:t>12/12/2016</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D633E8B3-AEEE-440B-9224-5C7137F681D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508144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1"/>
            <a:ext cx="5486400" cy="566739"/>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4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5503D27B-BF39-41B5-B5FD-61D2F6AF9D35}" type="datetimeFigureOut">
              <a:rPr lang="it-IT" smtClean="0">
                <a:solidFill>
                  <a:prstClr val="black">
                    <a:tint val="75000"/>
                  </a:prstClr>
                </a:solidFill>
              </a:rPr>
              <a:pPr/>
              <a:t>12/12/2016</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D633E8B3-AEEE-440B-9224-5C7137F681D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960372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503D27B-BF39-41B5-B5FD-61D2F6AF9D35}" type="datetimeFigureOut">
              <a:rPr lang="it-IT" smtClean="0">
                <a:solidFill>
                  <a:prstClr val="black">
                    <a:tint val="75000"/>
                  </a:prstClr>
                </a:solidFill>
              </a:rPr>
              <a:pPr/>
              <a:t>12/12/2016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633E8B3-AEEE-440B-9224-5C7137F681D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7422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40"/>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40"/>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503D27B-BF39-41B5-B5FD-61D2F6AF9D35}" type="datetimeFigureOut">
              <a:rPr lang="it-IT" smtClean="0">
                <a:solidFill>
                  <a:prstClr val="black">
                    <a:tint val="75000"/>
                  </a:prstClr>
                </a:solidFill>
              </a:rPr>
              <a:pPr/>
              <a:t>12/12/2016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633E8B3-AEEE-440B-9224-5C7137F681D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942717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6"/>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5503D27B-BF39-41B5-B5FD-61D2F6AF9D35}" type="datetimeFigureOut">
              <a:rPr lang="it-IT" smtClean="0">
                <a:solidFill>
                  <a:prstClr val="black">
                    <a:tint val="75000"/>
                  </a:prstClr>
                </a:solidFill>
              </a:rPr>
              <a:pPr/>
              <a:t>12/12/2016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633E8B3-AEEE-440B-9224-5C7137F681D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846459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503D27B-BF39-41B5-B5FD-61D2F6AF9D35}" type="datetimeFigureOut">
              <a:rPr lang="it-IT" smtClean="0">
                <a:solidFill>
                  <a:prstClr val="black">
                    <a:tint val="75000"/>
                  </a:prstClr>
                </a:solidFill>
              </a:rPr>
              <a:pPr/>
              <a:t>12/12/2016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633E8B3-AEEE-440B-9224-5C7137F681D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05905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1"/>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5503D27B-BF39-41B5-B5FD-61D2F6AF9D35}" type="datetimeFigureOut">
              <a:rPr lang="it-IT" smtClean="0">
                <a:solidFill>
                  <a:prstClr val="black">
                    <a:tint val="75000"/>
                  </a:prstClr>
                </a:solidFill>
              </a:rPr>
              <a:pPr/>
              <a:t>12/12/2016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633E8B3-AEEE-440B-9224-5C7137F681D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404655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5503D27B-BF39-41B5-B5FD-61D2F6AF9D35}" type="datetimeFigureOut">
              <a:rPr lang="it-IT" smtClean="0">
                <a:solidFill>
                  <a:prstClr val="black">
                    <a:tint val="75000"/>
                  </a:prstClr>
                </a:solidFill>
              </a:rPr>
              <a:pPr/>
              <a:t>12/12/2016</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D633E8B3-AEEE-440B-9224-5C7137F681D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412314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5503D27B-BF39-41B5-B5FD-61D2F6AF9D35}" type="datetimeFigureOut">
              <a:rPr lang="it-IT" smtClean="0">
                <a:solidFill>
                  <a:prstClr val="black">
                    <a:tint val="75000"/>
                  </a:prstClr>
                </a:solidFill>
              </a:rPr>
              <a:pPr/>
              <a:t>12/12/2016</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D633E8B3-AEEE-440B-9224-5C7137F681D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990674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5DFC018-DB5B-4599-AE24-CF64930FA4AE}" type="datetimeFigureOut">
              <a:rPr lang="it-IT" smtClean="0">
                <a:solidFill>
                  <a:prstClr val="black">
                    <a:tint val="75000"/>
                  </a:prstClr>
                </a:solidFill>
              </a:rPr>
              <a:pPr/>
              <a:t>12/12/2016</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3FCDBE61-DD47-4712-AB4E-B4B519C8F968}"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0626086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5503D27B-BF39-41B5-B5FD-61D2F6AF9D35}" type="datetimeFigureOut">
              <a:rPr lang="it-IT" smtClean="0">
                <a:solidFill>
                  <a:prstClr val="black">
                    <a:tint val="75000"/>
                  </a:prstClr>
                </a:solidFill>
              </a:rPr>
              <a:pPr/>
              <a:t>12/12/2016</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D633E8B3-AEEE-440B-9224-5C7137F681D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21437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5503D27B-BF39-41B5-B5FD-61D2F6AF9D35}" type="datetimeFigureOut">
              <a:rPr lang="it-IT" smtClean="0">
                <a:solidFill>
                  <a:prstClr val="black">
                    <a:tint val="75000"/>
                  </a:prstClr>
                </a:solidFill>
              </a:rPr>
              <a:pPr/>
              <a:t>12/12/2016</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D633E8B3-AEEE-440B-9224-5C7137F681D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762066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49"/>
            <a:ext cx="3008313" cy="1162051"/>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5503D27B-BF39-41B5-B5FD-61D2F6AF9D35}" type="datetimeFigureOut">
              <a:rPr lang="it-IT" smtClean="0">
                <a:solidFill>
                  <a:prstClr val="black">
                    <a:tint val="75000"/>
                  </a:prstClr>
                </a:solidFill>
              </a:rPr>
              <a:pPr/>
              <a:t>12/12/2016</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D633E8B3-AEEE-440B-9224-5C7137F681D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48337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9"/>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5503D27B-BF39-41B5-B5FD-61D2F6AF9D35}" type="datetimeFigureOut">
              <a:rPr lang="it-IT" smtClean="0">
                <a:solidFill>
                  <a:prstClr val="black">
                    <a:tint val="75000"/>
                  </a:prstClr>
                </a:solidFill>
              </a:rPr>
              <a:pPr/>
              <a:t>12/12/2016</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D633E8B3-AEEE-440B-9224-5C7137F681D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107994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503D27B-BF39-41B5-B5FD-61D2F6AF9D35}" type="datetimeFigureOut">
              <a:rPr lang="it-IT" smtClean="0">
                <a:solidFill>
                  <a:prstClr val="black">
                    <a:tint val="75000"/>
                  </a:prstClr>
                </a:solidFill>
              </a:rPr>
              <a:pPr/>
              <a:t>12/12/2016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633E8B3-AEEE-440B-9224-5C7137F681D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04905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9"/>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503D27B-BF39-41B5-B5FD-61D2F6AF9D35}" type="datetimeFigureOut">
              <a:rPr lang="it-IT" smtClean="0">
                <a:solidFill>
                  <a:prstClr val="black">
                    <a:tint val="75000"/>
                  </a:prstClr>
                </a:solidFill>
              </a:rPr>
              <a:pPr/>
              <a:t>12/12/2016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D633E8B3-AEEE-440B-9224-5C7137F681D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395530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59748E-77DA-44D9-98B2-F3FEB7509807}"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40733648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D69032-009D-4C7E-A356-A2F3C6E2FB49}"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4790577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1ED0F7-93F2-4DFC-8059-58904D379925}"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5892372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B84119-CD39-4209-BEA9-D77CDCFB0757}"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756703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5DFC018-DB5B-4599-AE24-CF64930FA4AE}" type="datetimeFigureOut">
              <a:rPr lang="it-IT" smtClean="0">
                <a:solidFill>
                  <a:prstClr val="black">
                    <a:tint val="75000"/>
                  </a:prstClr>
                </a:solidFill>
              </a:rPr>
              <a:pPr/>
              <a:t>12/12/2016</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3FCDBE61-DD47-4712-AB4E-B4B519C8F968}"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0426327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805D70B-2AC2-4D14-9666-7C06E6E349A5}"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6547318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B5E2FD3-E45A-4D84-9ECD-C9D502F77F89}"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4424936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9C38DEC-EFB0-4C79-976C-11CC89BB1E88}"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5794216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532261-1CD4-4C58-945A-B8A53F02E459}"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8543246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17F061-5844-4205-B7F3-B6BBAD1F8CD2}"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0810767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A8EED1-D27E-41B4-A6B6-9E26F6C27785}"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21288810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BE232D-A649-4FA4-AB39-786DC406FD11}"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9627921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71AB79-9B96-44B8-961D-838CE94B27D2}"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23039325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lvl1pPr>
              <a:defRPr baseline="0"/>
            </a:lvl1pPr>
          </a:lstStyle>
          <a:p>
            <a:r>
              <a:rPr lang="it-IT" smtClean="0"/>
              <a:t>Fare clic per modificare lo stile del titolo</a:t>
            </a:r>
            <a:endParaRPr lang="it-IT" dirty="0"/>
          </a:p>
        </p:txBody>
      </p:sp>
      <p:sp>
        <p:nvSpPr>
          <p:cNvPr id="3" name="Sottotitolo 2"/>
          <p:cNvSpPr>
            <a:spLocks noGrp="1"/>
          </p:cNvSpPr>
          <p:nvPr>
            <p:ph type="subTitle" idx="1"/>
          </p:nvPr>
        </p:nvSpPr>
        <p:spPr>
          <a:xfrm>
            <a:off x="1371600" y="3886200"/>
            <a:ext cx="6400800" cy="1752600"/>
          </a:xfrm>
        </p:spPr>
        <p:txBody>
          <a:bodyPr/>
          <a:lstStyle>
            <a:lvl1pPr marL="0" indent="0" algn="ctr">
              <a:buNone/>
              <a:defRPr sz="1600" baseline="0">
                <a:solidFill>
                  <a:srgbClr val="FF0000"/>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dirty="0"/>
          </a:p>
        </p:txBody>
      </p:sp>
    </p:spTree>
    <p:extLst>
      <p:ext uri="{BB962C8B-B14F-4D97-AF65-F5344CB8AC3E}">
        <p14:creationId xmlns:p14="http://schemas.microsoft.com/office/powerpoint/2010/main" val="21540987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441145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5DFC018-DB5B-4599-AE24-CF64930FA4AE}" type="datetimeFigureOut">
              <a:rPr lang="it-IT" smtClean="0">
                <a:solidFill>
                  <a:prstClr val="black">
                    <a:tint val="75000"/>
                  </a:prstClr>
                </a:solidFill>
              </a:rPr>
              <a:pPr/>
              <a:t>12/12/2016</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3FCDBE61-DD47-4712-AB4E-B4B519C8F968}"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4127023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Tree>
    <p:extLst>
      <p:ext uri="{BB962C8B-B14F-4D97-AF65-F5344CB8AC3E}">
        <p14:creationId xmlns:p14="http://schemas.microsoft.com/office/powerpoint/2010/main" val="16042929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2349500"/>
            <a:ext cx="4038600" cy="3776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Segnaposto contenuto 3"/>
          <p:cNvSpPr>
            <a:spLocks noGrp="1"/>
          </p:cNvSpPr>
          <p:nvPr>
            <p:ph sz="half" idx="2"/>
          </p:nvPr>
        </p:nvSpPr>
        <p:spPr>
          <a:xfrm>
            <a:off x="4648200" y="2349500"/>
            <a:ext cx="4038600" cy="3776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39948830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31539620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Tree>
    <p:extLst>
      <p:ext uri="{BB962C8B-B14F-4D97-AF65-F5344CB8AC3E}">
        <p14:creationId xmlns:p14="http://schemas.microsoft.com/office/powerpoint/2010/main" val="16320716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7102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val="8774007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vert="horz" wrap="square" lIns="91440" tIns="45720" rIns="91440" bIns="45720" numCol="1" anchor="t" anchorCtr="0" compatLnSpc="1">
            <a:prstTxWarp prst="textNoShape">
              <a:avLst/>
            </a:prstTxWarp>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val="22149500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30078891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981075"/>
            <a:ext cx="2057400" cy="514508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981075"/>
            <a:ext cx="6019800" cy="514508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604434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19" y="273049"/>
            <a:ext cx="3008313" cy="1162051"/>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5DFC018-DB5B-4599-AE24-CF64930FA4AE}" type="datetimeFigureOut">
              <a:rPr lang="it-IT" smtClean="0">
                <a:solidFill>
                  <a:prstClr val="black">
                    <a:tint val="75000"/>
                  </a:prstClr>
                </a:solidFill>
              </a:rPr>
              <a:pPr/>
              <a:t>12/12/2016</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3FCDBE61-DD47-4712-AB4E-B4B519C8F968}"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236717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1"/>
            <a:ext cx="5486400" cy="566739"/>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5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5DFC018-DB5B-4599-AE24-CF64930FA4AE}" type="datetimeFigureOut">
              <a:rPr lang="it-IT" smtClean="0">
                <a:solidFill>
                  <a:prstClr val="black">
                    <a:tint val="75000"/>
                  </a:prstClr>
                </a:solidFill>
              </a:rPr>
              <a:pPr/>
              <a:t>12/12/2016</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3FCDBE61-DD47-4712-AB4E-B4B519C8F968}"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062683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vmlDrawing" Target="../drawings/vmlDrawing1.v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oleObject" Target="../embeddings/oleObject1.bin"/><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vmlDrawing" Target="../drawings/vmlDrawing2.v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17" Type="http://schemas.openxmlformats.org/officeDocument/2006/relationships/image" Target="../media/image3.png"/><Relationship Id="rId2" Type="http://schemas.openxmlformats.org/officeDocument/2006/relationships/slideLayout" Target="../slideLayouts/slideLayout69.xml"/><Relationship Id="rId16" Type="http://schemas.openxmlformats.org/officeDocument/2006/relationships/image" Target="../media/image2.png"/><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oleObject" Target="../embeddings/oleObject2.bin"/><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DFC018-DB5B-4599-AE24-CF64930FA4AE}" type="datetimeFigureOut">
              <a:rPr lang="it-IT" smtClean="0">
                <a:solidFill>
                  <a:prstClr val="black">
                    <a:tint val="75000"/>
                  </a:prstClr>
                </a:solidFill>
              </a:rPr>
              <a:pPr/>
              <a:t>12/12/2016</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CDBE61-DD47-4712-AB4E-B4B519C8F968}"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3826236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3000" r="-3000"/>
          </a:stretch>
        </a:blipFill>
        <a:effectLst/>
      </p:bgPr>
    </p:bg>
    <p:spTree>
      <p:nvGrpSpPr>
        <p:cNvPr id="1" name=""/>
        <p:cNvGrpSpPr/>
        <p:nvPr/>
      </p:nvGrpSpPr>
      <p:grpSpPr>
        <a:xfrm>
          <a:off x="0" y="0"/>
          <a:ext cx="0" cy="0"/>
          <a:chOff x="0" y="0"/>
          <a:chExt cx="0" cy="0"/>
        </a:xfrm>
      </p:grpSpPr>
      <p:sp>
        <p:nvSpPr>
          <p:cNvPr id="1053" name="Rectangle 29"/>
          <p:cNvSpPr>
            <a:spLocks noChangeArrowheads="1"/>
          </p:cNvSpPr>
          <p:nvPr userDrawn="1"/>
        </p:nvSpPr>
        <p:spPr bwMode="auto">
          <a:xfrm>
            <a:off x="2124078" y="6057903"/>
            <a:ext cx="7019925" cy="800100"/>
          </a:xfrm>
          <a:prstGeom prst="rect">
            <a:avLst/>
          </a:prstGeom>
          <a:gradFill rotWithShape="1">
            <a:gsLst>
              <a:gs pos="0">
                <a:schemeClr val="bg1"/>
              </a:gs>
              <a:gs pos="100000">
                <a:srgbClr val="92D050"/>
              </a:gs>
            </a:gsLst>
            <a:lin ang="0" scaled="1"/>
          </a:gradFill>
          <a:ln>
            <a:noFill/>
          </a:ln>
          <a:effectLst/>
          <a:extLst>
            <a:ext uri="{91240B29-F687-4F45-9708-019B960494DF}">
              <a14:hiddenLine xmlns:a14="http://schemas.microsoft.com/office/drawing/2010/main" w="9525">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it-IT">
              <a:solidFill>
                <a:srgbClr val="000000"/>
              </a:solidFill>
              <a:latin typeface="Arial" panose="020B0604020202020204" pitchFamily="34" charset="0"/>
            </a:endParaRPr>
          </a:p>
        </p:txBody>
      </p:sp>
      <p:sp>
        <p:nvSpPr>
          <p:cNvPr id="1048" name="Rectangle 24"/>
          <p:cNvSpPr>
            <a:spLocks noChangeArrowheads="1"/>
          </p:cNvSpPr>
          <p:nvPr userDrawn="1"/>
        </p:nvSpPr>
        <p:spPr bwMode="auto">
          <a:xfrm flipH="1">
            <a:off x="-2" y="14"/>
            <a:ext cx="9144001" cy="620713"/>
          </a:xfrm>
          <a:prstGeom prst="rect">
            <a:avLst/>
          </a:prstGeom>
          <a:gradFill rotWithShape="1">
            <a:gsLst>
              <a:gs pos="0">
                <a:schemeClr val="bg1"/>
              </a:gs>
              <a:gs pos="100000">
                <a:srgbClr val="92D050"/>
              </a:gs>
            </a:gsLst>
            <a:lin ang="0" scaled="1"/>
          </a:gradFill>
          <a:ln>
            <a:noFill/>
          </a:ln>
          <a:effectLst/>
          <a:extLst>
            <a:ext uri="{91240B29-F687-4F45-9708-019B960494DF}">
              <a14:hiddenLine xmlns:a14="http://schemas.microsoft.com/office/drawing/2010/main" w="9525">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it-IT">
              <a:solidFill>
                <a:srgbClr val="000000"/>
              </a:solidFill>
              <a:latin typeface="Arial" panose="020B0604020202020204" pitchFamily="34" charset="0"/>
            </a:endParaRPr>
          </a:p>
        </p:txBody>
      </p:sp>
      <p:sp>
        <p:nvSpPr>
          <p:cNvPr id="1040" name="Text Box 16"/>
          <p:cNvSpPr txBox="1">
            <a:spLocks noChangeArrowheads="1"/>
          </p:cNvSpPr>
          <p:nvPr userDrawn="1"/>
        </p:nvSpPr>
        <p:spPr bwMode="auto">
          <a:xfrm>
            <a:off x="3400433" y="6650039"/>
            <a:ext cx="1254125" cy="185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p>
            <a:pPr fontAlgn="base">
              <a:spcBef>
                <a:spcPct val="20000"/>
              </a:spcBef>
              <a:spcAft>
                <a:spcPct val="0"/>
              </a:spcAft>
              <a:buClr>
                <a:srgbClr val="990033"/>
              </a:buClr>
              <a:buFont typeface="Monotype Sorts"/>
              <a:buNone/>
            </a:pPr>
            <a:r>
              <a:rPr lang="it-IT" sz="600" b="1" dirty="0">
                <a:solidFill>
                  <a:srgbClr val="3333FF"/>
                </a:solidFill>
                <a:latin typeface="Verdana" panose="020B0604030504040204" pitchFamily="34" charset="0"/>
                <a:cs typeface="Arial" panose="020B0604020202020204" pitchFamily="34" charset="0"/>
              </a:rPr>
              <a:t>www.poloenergia.com</a:t>
            </a:r>
          </a:p>
        </p:txBody>
      </p:sp>
      <p:sp>
        <p:nvSpPr>
          <p:cNvPr id="1041" name="Text Box 17"/>
          <p:cNvSpPr txBox="1">
            <a:spLocks noChangeArrowheads="1"/>
          </p:cNvSpPr>
          <p:nvPr userDrawn="1"/>
        </p:nvSpPr>
        <p:spPr bwMode="auto">
          <a:xfrm>
            <a:off x="6083300" y="6524627"/>
            <a:ext cx="2952750" cy="262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p>
            <a:pPr algn="r" fontAlgn="base">
              <a:spcBef>
                <a:spcPct val="20000"/>
              </a:spcBef>
              <a:spcAft>
                <a:spcPct val="0"/>
              </a:spcAft>
              <a:buClr>
                <a:srgbClr val="990033"/>
              </a:buClr>
              <a:buFont typeface="Monotype Sorts"/>
              <a:buNone/>
            </a:pPr>
            <a:r>
              <a:rPr lang="it-IT" sz="1100" b="1" dirty="0">
                <a:solidFill>
                  <a:srgbClr val="000066"/>
                </a:solidFill>
                <a:latin typeface="Arial" panose="020B0604020202020204" pitchFamily="34" charset="0"/>
                <a:cs typeface="Arial" panose="020B0604020202020204" pitchFamily="34" charset="0"/>
              </a:rPr>
              <a:t>prof. ing.  Maurizio Fauri</a:t>
            </a:r>
          </a:p>
        </p:txBody>
      </p:sp>
      <p:graphicFrame>
        <p:nvGraphicFramePr>
          <p:cNvPr id="1051" name="Object 27"/>
          <p:cNvGraphicFramePr>
            <a:graphicFrameLocks noChangeAspect="1"/>
          </p:cNvGraphicFramePr>
          <p:nvPr userDrawn="1"/>
        </p:nvGraphicFramePr>
        <p:xfrm>
          <a:off x="179393" y="6092839"/>
          <a:ext cx="2447925" cy="612775"/>
        </p:xfrm>
        <a:graphic>
          <a:graphicData uri="http://schemas.openxmlformats.org/presentationml/2006/ole">
            <mc:AlternateContent xmlns:mc="http://schemas.openxmlformats.org/markup-compatibility/2006">
              <mc:Choice xmlns:v="urn:schemas-microsoft-com:vml" Requires="v">
                <p:oleObj spid="_x0000_s1069" name="Fotografia di Photo Editor" r:id="rId15" imgW="8078328" imgH="2019048" progId="MSPhotoEd.3">
                  <p:embed/>
                </p:oleObj>
              </mc:Choice>
              <mc:Fallback>
                <p:oleObj name="Fotografia di Photo Editor" r:id="rId15" imgW="8078328" imgH="2019048" progId="MSPhotoEd.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9393" y="6092839"/>
                        <a:ext cx="2447925" cy="6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54" name="Picture 30" descr="Logo +Qualità"/>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843235" y="6110302"/>
            <a:ext cx="2663825" cy="631825"/>
          </a:xfrm>
          <a:prstGeom prst="rect">
            <a:avLst/>
          </a:prstGeom>
          <a:noFill/>
          <a:extLst>
            <a:ext uri="{909E8E84-426E-40DD-AFC4-6F175D3DCCD1}">
              <a14:hiddenFill xmlns:a14="http://schemas.microsoft.com/office/drawing/2010/main">
                <a:solidFill>
                  <a:srgbClr val="FFFFFF"/>
                </a:solidFill>
              </a14:hiddenFill>
            </a:ext>
          </a:extLst>
        </p:spPr>
      </p:pic>
      <p:sp>
        <p:nvSpPr>
          <p:cNvPr id="1058" name="Rectangle 34"/>
          <p:cNvSpPr>
            <a:spLocks noChangeArrowheads="1"/>
          </p:cNvSpPr>
          <p:nvPr userDrawn="1"/>
        </p:nvSpPr>
        <p:spPr bwMode="auto">
          <a:xfrm>
            <a:off x="6" y="28871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it-IT">
              <a:solidFill>
                <a:srgbClr val="000000"/>
              </a:solidFill>
              <a:latin typeface="Arial" panose="020B0604020202020204" pitchFamily="34" charset="0"/>
            </a:endParaRPr>
          </a:p>
        </p:txBody>
      </p:sp>
    </p:spTree>
    <p:extLst>
      <p:ext uri="{BB962C8B-B14F-4D97-AF65-F5344CB8AC3E}">
        <p14:creationId xmlns:p14="http://schemas.microsoft.com/office/powerpoint/2010/main" val="37464631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3000">
          <a:solidFill>
            <a:srgbClr val="006600"/>
          </a:solidFill>
          <a:latin typeface="+mj-lt"/>
          <a:ea typeface="+mj-ea"/>
          <a:cs typeface="+mj-cs"/>
        </a:defRPr>
      </a:lvl1pPr>
      <a:lvl2pPr algn="ctr" rtl="0" eaLnBrk="0" fontAlgn="base" hangingPunct="0">
        <a:spcBef>
          <a:spcPct val="0"/>
        </a:spcBef>
        <a:spcAft>
          <a:spcPct val="0"/>
        </a:spcAft>
        <a:defRPr sz="3000">
          <a:solidFill>
            <a:srgbClr val="006600"/>
          </a:solidFill>
          <a:latin typeface="Trebuchet MS" pitchFamily="34" charset="0"/>
        </a:defRPr>
      </a:lvl2pPr>
      <a:lvl3pPr algn="ctr" rtl="0" eaLnBrk="0" fontAlgn="base" hangingPunct="0">
        <a:spcBef>
          <a:spcPct val="0"/>
        </a:spcBef>
        <a:spcAft>
          <a:spcPct val="0"/>
        </a:spcAft>
        <a:defRPr sz="3000">
          <a:solidFill>
            <a:srgbClr val="006600"/>
          </a:solidFill>
          <a:latin typeface="Trebuchet MS" pitchFamily="34" charset="0"/>
        </a:defRPr>
      </a:lvl3pPr>
      <a:lvl4pPr algn="ctr" rtl="0" eaLnBrk="0" fontAlgn="base" hangingPunct="0">
        <a:spcBef>
          <a:spcPct val="0"/>
        </a:spcBef>
        <a:spcAft>
          <a:spcPct val="0"/>
        </a:spcAft>
        <a:defRPr sz="3000">
          <a:solidFill>
            <a:srgbClr val="006600"/>
          </a:solidFill>
          <a:latin typeface="Trebuchet MS" pitchFamily="34" charset="0"/>
        </a:defRPr>
      </a:lvl4pPr>
      <a:lvl5pPr algn="ctr" rtl="0" eaLnBrk="0" fontAlgn="base" hangingPunct="0">
        <a:spcBef>
          <a:spcPct val="0"/>
        </a:spcBef>
        <a:spcAft>
          <a:spcPct val="0"/>
        </a:spcAft>
        <a:defRPr sz="3000">
          <a:solidFill>
            <a:srgbClr val="006600"/>
          </a:solidFill>
          <a:latin typeface="Trebuchet MS" pitchFamily="34" charset="0"/>
        </a:defRPr>
      </a:lvl5pPr>
      <a:lvl6pPr marL="457200" algn="ctr" rtl="0" fontAlgn="base">
        <a:spcBef>
          <a:spcPct val="0"/>
        </a:spcBef>
        <a:spcAft>
          <a:spcPct val="0"/>
        </a:spcAft>
        <a:defRPr sz="3000">
          <a:solidFill>
            <a:srgbClr val="006600"/>
          </a:solidFill>
          <a:latin typeface="Trebuchet MS" pitchFamily="34" charset="0"/>
        </a:defRPr>
      </a:lvl6pPr>
      <a:lvl7pPr marL="914400" algn="ctr" rtl="0" fontAlgn="base">
        <a:spcBef>
          <a:spcPct val="0"/>
        </a:spcBef>
        <a:spcAft>
          <a:spcPct val="0"/>
        </a:spcAft>
        <a:defRPr sz="3000">
          <a:solidFill>
            <a:srgbClr val="006600"/>
          </a:solidFill>
          <a:latin typeface="Trebuchet MS" pitchFamily="34" charset="0"/>
        </a:defRPr>
      </a:lvl7pPr>
      <a:lvl8pPr marL="1371600" algn="ctr" rtl="0" fontAlgn="base">
        <a:spcBef>
          <a:spcPct val="0"/>
        </a:spcBef>
        <a:spcAft>
          <a:spcPct val="0"/>
        </a:spcAft>
        <a:defRPr sz="3000">
          <a:solidFill>
            <a:srgbClr val="006600"/>
          </a:solidFill>
          <a:latin typeface="Trebuchet MS" pitchFamily="34" charset="0"/>
        </a:defRPr>
      </a:lvl8pPr>
      <a:lvl9pPr marL="1828800" algn="ctr" rtl="0" fontAlgn="base">
        <a:spcBef>
          <a:spcPct val="0"/>
        </a:spcBef>
        <a:spcAft>
          <a:spcPct val="0"/>
        </a:spcAft>
        <a:defRPr sz="3000">
          <a:solidFill>
            <a:srgbClr val="006600"/>
          </a:solidFill>
          <a:latin typeface="Trebuchet MS" pitchFamily="34" charset="0"/>
        </a:defRPr>
      </a:lvl9pPr>
    </p:titleStyle>
    <p:bodyStyle>
      <a:lvl1pPr marL="342900" indent="-342900" algn="l" rtl="0" eaLnBrk="0" fontAlgn="base" hangingPunct="0">
        <a:spcBef>
          <a:spcPct val="20000"/>
        </a:spcBef>
        <a:spcAft>
          <a:spcPct val="0"/>
        </a:spcAft>
        <a:buChar char="•"/>
        <a:defRPr sz="2000">
          <a:solidFill>
            <a:srgbClr val="006600"/>
          </a:solidFill>
          <a:latin typeface="+mn-lt"/>
          <a:ea typeface="+mn-ea"/>
          <a:cs typeface="+mn-cs"/>
        </a:defRPr>
      </a:lvl1pPr>
      <a:lvl2pPr marL="742950" indent="-285750" algn="l" rtl="0" eaLnBrk="0" fontAlgn="base" hangingPunct="0">
        <a:spcBef>
          <a:spcPct val="20000"/>
        </a:spcBef>
        <a:spcAft>
          <a:spcPct val="0"/>
        </a:spcAft>
        <a:buChar char="–"/>
        <a:defRPr sz="2000">
          <a:solidFill>
            <a:srgbClr val="006600"/>
          </a:solidFill>
          <a:latin typeface="+mn-lt"/>
        </a:defRPr>
      </a:lvl2pPr>
      <a:lvl3pPr marL="1143000" indent="-228600" algn="l" rtl="0" eaLnBrk="0" fontAlgn="base" hangingPunct="0">
        <a:spcBef>
          <a:spcPct val="20000"/>
        </a:spcBef>
        <a:spcAft>
          <a:spcPct val="0"/>
        </a:spcAft>
        <a:buChar char="•"/>
        <a:defRPr sz="2000">
          <a:solidFill>
            <a:srgbClr val="006600"/>
          </a:solidFill>
          <a:latin typeface="+mn-lt"/>
        </a:defRPr>
      </a:lvl3pPr>
      <a:lvl4pPr marL="1600200" indent="-228600" algn="l" rtl="0" eaLnBrk="0" fontAlgn="base" hangingPunct="0">
        <a:spcBef>
          <a:spcPct val="20000"/>
        </a:spcBef>
        <a:spcAft>
          <a:spcPct val="0"/>
        </a:spcAft>
        <a:buChar char="–"/>
        <a:defRPr sz="2000">
          <a:solidFill>
            <a:srgbClr val="006600"/>
          </a:solidFill>
          <a:latin typeface="+mn-lt"/>
        </a:defRPr>
      </a:lvl4pPr>
      <a:lvl5pPr marL="2057400" indent="-228600" algn="l" rtl="0" eaLnBrk="0" fontAlgn="base" hangingPunct="0">
        <a:spcBef>
          <a:spcPct val="20000"/>
        </a:spcBef>
        <a:spcAft>
          <a:spcPct val="0"/>
        </a:spcAft>
        <a:buChar char="»"/>
        <a:defRPr sz="2000">
          <a:solidFill>
            <a:srgbClr val="006600"/>
          </a:solidFill>
          <a:latin typeface="+mn-lt"/>
        </a:defRPr>
      </a:lvl5pPr>
      <a:lvl6pPr marL="2514600" indent="-228600" algn="l" rtl="0" fontAlgn="base">
        <a:spcBef>
          <a:spcPct val="20000"/>
        </a:spcBef>
        <a:spcAft>
          <a:spcPct val="0"/>
        </a:spcAft>
        <a:buChar char="»"/>
        <a:defRPr sz="2000">
          <a:solidFill>
            <a:srgbClr val="006600"/>
          </a:solidFill>
          <a:latin typeface="+mn-lt"/>
        </a:defRPr>
      </a:lvl6pPr>
      <a:lvl7pPr marL="2971800" indent="-228600" algn="l" rtl="0" fontAlgn="base">
        <a:spcBef>
          <a:spcPct val="20000"/>
        </a:spcBef>
        <a:spcAft>
          <a:spcPct val="0"/>
        </a:spcAft>
        <a:buChar char="»"/>
        <a:defRPr sz="2000">
          <a:solidFill>
            <a:srgbClr val="006600"/>
          </a:solidFill>
          <a:latin typeface="+mn-lt"/>
        </a:defRPr>
      </a:lvl7pPr>
      <a:lvl8pPr marL="3429000" indent="-228600" algn="l" rtl="0" fontAlgn="base">
        <a:spcBef>
          <a:spcPct val="20000"/>
        </a:spcBef>
        <a:spcAft>
          <a:spcPct val="0"/>
        </a:spcAft>
        <a:buChar char="»"/>
        <a:defRPr sz="2000">
          <a:solidFill>
            <a:srgbClr val="006600"/>
          </a:solidFill>
          <a:latin typeface="+mn-lt"/>
        </a:defRPr>
      </a:lvl8pPr>
      <a:lvl9pPr marL="3886200" indent="-228600" algn="l" rtl="0" fontAlgn="base">
        <a:spcBef>
          <a:spcPct val="20000"/>
        </a:spcBef>
        <a:spcAft>
          <a:spcPct val="0"/>
        </a:spcAft>
        <a:buChar char="»"/>
        <a:defRPr sz="2000">
          <a:solidFill>
            <a:srgbClr val="006600"/>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DFC018-DB5B-4599-AE24-CF64930FA4AE}" type="datetimeFigureOut">
              <a:rPr lang="it-IT" smtClean="0">
                <a:solidFill>
                  <a:prstClr val="black">
                    <a:tint val="75000"/>
                  </a:prstClr>
                </a:solidFill>
              </a:rPr>
              <a:pPr/>
              <a:t>12/12/2016</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CDBE61-DD47-4712-AB4E-B4B519C8F968}"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60287492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03D27B-BF39-41B5-B5FD-61D2F6AF9D35}" type="datetimeFigureOut">
              <a:rPr lang="it-IT" smtClean="0">
                <a:solidFill>
                  <a:prstClr val="black">
                    <a:tint val="75000"/>
                  </a:prstClr>
                </a:solidFill>
              </a:rPr>
              <a:pPr/>
              <a:t>12/12/2016</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33E8B3-AEEE-440B-9224-5C7137F681D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24894555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03D27B-BF39-41B5-B5FD-61D2F6AF9D35}" type="datetimeFigureOut">
              <a:rPr lang="it-IT" smtClean="0">
                <a:solidFill>
                  <a:prstClr val="black">
                    <a:tint val="75000"/>
                  </a:prstClr>
                </a:solidFill>
              </a:rPr>
              <a:pPr/>
              <a:t>12/12/2016</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33E8B3-AEEE-440B-9224-5C7137F681D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04573341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3000" r="-3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80DC89E8-3500-4C88-91ED-50DB4F35B65B}" type="slidenum">
              <a:rPr lang="it-IT">
                <a:solidFill>
                  <a:srgbClr val="000000"/>
                </a:solidFill>
              </a:rPr>
              <a:pPr fontAlgn="base">
                <a:spcBef>
                  <a:spcPct val="0"/>
                </a:spcBef>
                <a:spcAft>
                  <a:spcPct val="0"/>
                </a:spcAft>
                <a:defRPr/>
              </a:pPr>
              <a:t>‹N›</a:t>
            </a:fld>
            <a:endParaRPr lang="it-IT">
              <a:solidFill>
                <a:srgbClr val="000000"/>
              </a:solidFill>
            </a:endParaRPr>
          </a:p>
        </p:txBody>
      </p:sp>
    </p:spTree>
    <p:extLst>
      <p:ext uri="{BB962C8B-B14F-4D97-AF65-F5344CB8AC3E}">
        <p14:creationId xmlns:p14="http://schemas.microsoft.com/office/powerpoint/2010/main" val="379779867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3000" r="-3000"/>
          </a:stretch>
        </a:blipFill>
        <a:effectLst/>
      </p:bgPr>
    </p:bg>
    <p:spTree>
      <p:nvGrpSpPr>
        <p:cNvPr id="1" name=""/>
        <p:cNvGrpSpPr/>
        <p:nvPr/>
      </p:nvGrpSpPr>
      <p:grpSpPr>
        <a:xfrm>
          <a:off x="0" y="0"/>
          <a:ext cx="0" cy="0"/>
          <a:chOff x="0" y="0"/>
          <a:chExt cx="0" cy="0"/>
        </a:xfrm>
      </p:grpSpPr>
      <p:sp>
        <p:nvSpPr>
          <p:cNvPr id="1053" name="Rectangle 29"/>
          <p:cNvSpPr>
            <a:spLocks noChangeArrowheads="1"/>
          </p:cNvSpPr>
          <p:nvPr userDrawn="1"/>
        </p:nvSpPr>
        <p:spPr bwMode="auto">
          <a:xfrm>
            <a:off x="2124075" y="6057900"/>
            <a:ext cx="7019925" cy="800100"/>
          </a:xfrm>
          <a:prstGeom prst="rect">
            <a:avLst/>
          </a:prstGeom>
          <a:gradFill rotWithShape="1">
            <a:gsLst>
              <a:gs pos="0">
                <a:schemeClr val="bg1"/>
              </a:gs>
              <a:gs pos="100000">
                <a:srgbClr val="92D050"/>
              </a:gs>
            </a:gsLst>
            <a:lin ang="0" scaled="1"/>
          </a:gradFill>
          <a:ln>
            <a:noFill/>
          </a:ln>
          <a:effectLst/>
          <a:extLst>
            <a:ext uri="{91240B29-F687-4F45-9708-019B960494DF}">
              <a14:hiddenLine xmlns:a14="http://schemas.microsoft.com/office/drawing/2010/main" w="9525">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it-IT">
              <a:solidFill>
                <a:srgbClr val="000000"/>
              </a:solidFill>
              <a:latin typeface="Arial" panose="020B0604020202020204" pitchFamily="34" charset="0"/>
            </a:endParaRPr>
          </a:p>
        </p:txBody>
      </p:sp>
      <p:sp>
        <p:nvSpPr>
          <p:cNvPr id="1048" name="Rectangle 24"/>
          <p:cNvSpPr>
            <a:spLocks noChangeArrowheads="1"/>
          </p:cNvSpPr>
          <p:nvPr userDrawn="1"/>
        </p:nvSpPr>
        <p:spPr bwMode="auto">
          <a:xfrm flipH="1">
            <a:off x="-2" y="0"/>
            <a:ext cx="9144001" cy="620713"/>
          </a:xfrm>
          <a:prstGeom prst="rect">
            <a:avLst/>
          </a:prstGeom>
          <a:gradFill rotWithShape="1">
            <a:gsLst>
              <a:gs pos="0">
                <a:schemeClr val="bg1"/>
              </a:gs>
              <a:gs pos="100000">
                <a:srgbClr val="92D050"/>
              </a:gs>
            </a:gsLst>
            <a:lin ang="0" scaled="1"/>
          </a:gradFill>
          <a:ln>
            <a:noFill/>
          </a:ln>
          <a:effectLst/>
          <a:extLst>
            <a:ext uri="{91240B29-F687-4F45-9708-019B960494DF}">
              <a14:hiddenLine xmlns:a14="http://schemas.microsoft.com/office/drawing/2010/main" w="9525">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it-IT">
              <a:solidFill>
                <a:srgbClr val="000000"/>
              </a:solidFill>
              <a:latin typeface="Arial" panose="020B0604020202020204" pitchFamily="34" charset="0"/>
            </a:endParaRPr>
          </a:p>
        </p:txBody>
      </p:sp>
      <p:sp>
        <p:nvSpPr>
          <p:cNvPr id="1040" name="Text Box 16"/>
          <p:cNvSpPr txBox="1">
            <a:spLocks noChangeArrowheads="1"/>
          </p:cNvSpPr>
          <p:nvPr userDrawn="1"/>
        </p:nvSpPr>
        <p:spPr bwMode="auto">
          <a:xfrm>
            <a:off x="3400425" y="6650038"/>
            <a:ext cx="1254125"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p>
            <a:pPr fontAlgn="base">
              <a:spcBef>
                <a:spcPct val="20000"/>
              </a:spcBef>
              <a:spcAft>
                <a:spcPct val="0"/>
              </a:spcAft>
              <a:buClr>
                <a:srgbClr val="990033"/>
              </a:buClr>
              <a:buFont typeface="Monotype Sorts"/>
              <a:buNone/>
            </a:pPr>
            <a:r>
              <a:rPr lang="it-IT" sz="600" b="1" dirty="0">
                <a:solidFill>
                  <a:srgbClr val="3333FF"/>
                </a:solidFill>
                <a:latin typeface="Verdana" panose="020B0604030504040204" pitchFamily="34" charset="0"/>
                <a:cs typeface="Arial" panose="020B0604020202020204" pitchFamily="34" charset="0"/>
              </a:rPr>
              <a:t>www.poloenergia.com</a:t>
            </a:r>
          </a:p>
        </p:txBody>
      </p:sp>
      <p:sp>
        <p:nvSpPr>
          <p:cNvPr id="1041" name="Text Box 17"/>
          <p:cNvSpPr txBox="1">
            <a:spLocks noChangeArrowheads="1"/>
          </p:cNvSpPr>
          <p:nvPr userDrawn="1"/>
        </p:nvSpPr>
        <p:spPr bwMode="auto">
          <a:xfrm>
            <a:off x="6083300" y="6524625"/>
            <a:ext cx="295275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spAutoFit/>
          </a:bodyPr>
          <a:lstStyle/>
          <a:p>
            <a:pPr algn="r" fontAlgn="base">
              <a:spcBef>
                <a:spcPct val="20000"/>
              </a:spcBef>
              <a:spcAft>
                <a:spcPct val="0"/>
              </a:spcAft>
              <a:buClr>
                <a:srgbClr val="990033"/>
              </a:buClr>
              <a:buFont typeface="Monotype Sorts"/>
              <a:buNone/>
            </a:pPr>
            <a:r>
              <a:rPr lang="it-IT" sz="1100" b="1" dirty="0">
                <a:solidFill>
                  <a:srgbClr val="000066"/>
                </a:solidFill>
                <a:latin typeface="Arial" panose="020B0604020202020204" pitchFamily="34" charset="0"/>
                <a:cs typeface="Arial" panose="020B0604020202020204" pitchFamily="34" charset="0"/>
              </a:rPr>
              <a:t>prof. ing.  Maurizio Fauri</a:t>
            </a:r>
          </a:p>
        </p:txBody>
      </p:sp>
      <p:graphicFrame>
        <p:nvGraphicFramePr>
          <p:cNvPr id="1051" name="Object 27"/>
          <p:cNvGraphicFramePr>
            <a:graphicFrameLocks noChangeAspect="1"/>
          </p:cNvGraphicFramePr>
          <p:nvPr userDrawn="1"/>
        </p:nvGraphicFramePr>
        <p:xfrm>
          <a:off x="179388" y="6092825"/>
          <a:ext cx="2447925" cy="612775"/>
        </p:xfrm>
        <a:graphic>
          <a:graphicData uri="http://schemas.openxmlformats.org/presentationml/2006/ole">
            <mc:AlternateContent xmlns:mc="http://schemas.openxmlformats.org/markup-compatibility/2006">
              <mc:Choice xmlns:v="urn:schemas-microsoft-com:vml" Requires="v">
                <p:oleObj spid="_x0000_s15367" name="Fotografia di Photo Editor" r:id="rId15" imgW="8078328" imgH="2019048" progId="MSPhotoEd.3">
                  <p:embed/>
                </p:oleObj>
              </mc:Choice>
              <mc:Fallback>
                <p:oleObj name="Fotografia di Photo Editor" r:id="rId15" imgW="8078328" imgH="2019048" progId="MSPhotoEd.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9388" y="6092825"/>
                        <a:ext cx="2447925" cy="6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54" name="Picture 30" descr="Logo +Qualità"/>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843213" y="6110288"/>
            <a:ext cx="2663825" cy="631825"/>
          </a:xfrm>
          <a:prstGeom prst="rect">
            <a:avLst/>
          </a:prstGeom>
          <a:noFill/>
          <a:extLst>
            <a:ext uri="{909E8E84-426E-40DD-AFC4-6F175D3DCCD1}">
              <a14:hiddenFill xmlns:a14="http://schemas.microsoft.com/office/drawing/2010/main">
                <a:solidFill>
                  <a:srgbClr val="FFFFFF"/>
                </a:solidFill>
              </a14:hiddenFill>
            </a:ext>
          </a:extLst>
        </p:spPr>
      </p:pic>
      <p:sp>
        <p:nvSpPr>
          <p:cNvPr id="1058" name="Rectangle 34"/>
          <p:cNvSpPr>
            <a:spLocks noChangeArrowheads="1"/>
          </p:cNvSpPr>
          <p:nvPr userDrawn="1"/>
        </p:nvSpPr>
        <p:spPr bwMode="auto">
          <a:xfrm>
            <a:off x="0" y="30718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it-IT">
              <a:solidFill>
                <a:srgbClr val="000000"/>
              </a:solidFill>
              <a:latin typeface="Arial" panose="020B0604020202020204" pitchFamily="34" charset="0"/>
            </a:endParaRPr>
          </a:p>
        </p:txBody>
      </p:sp>
    </p:spTree>
    <p:extLst>
      <p:ext uri="{BB962C8B-B14F-4D97-AF65-F5344CB8AC3E}">
        <p14:creationId xmlns:p14="http://schemas.microsoft.com/office/powerpoint/2010/main" val="2612450565"/>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rtl="0" eaLnBrk="0" fontAlgn="base" hangingPunct="0">
        <a:spcBef>
          <a:spcPct val="0"/>
        </a:spcBef>
        <a:spcAft>
          <a:spcPct val="0"/>
        </a:spcAft>
        <a:defRPr sz="3000">
          <a:solidFill>
            <a:srgbClr val="006600"/>
          </a:solidFill>
          <a:latin typeface="+mj-lt"/>
          <a:ea typeface="+mj-ea"/>
          <a:cs typeface="+mj-cs"/>
        </a:defRPr>
      </a:lvl1pPr>
      <a:lvl2pPr algn="ctr" rtl="0" eaLnBrk="0" fontAlgn="base" hangingPunct="0">
        <a:spcBef>
          <a:spcPct val="0"/>
        </a:spcBef>
        <a:spcAft>
          <a:spcPct val="0"/>
        </a:spcAft>
        <a:defRPr sz="3000">
          <a:solidFill>
            <a:srgbClr val="006600"/>
          </a:solidFill>
          <a:latin typeface="Trebuchet MS" pitchFamily="34" charset="0"/>
        </a:defRPr>
      </a:lvl2pPr>
      <a:lvl3pPr algn="ctr" rtl="0" eaLnBrk="0" fontAlgn="base" hangingPunct="0">
        <a:spcBef>
          <a:spcPct val="0"/>
        </a:spcBef>
        <a:spcAft>
          <a:spcPct val="0"/>
        </a:spcAft>
        <a:defRPr sz="3000">
          <a:solidFill>
            <a:srgbClr val="006600"/>
          </a:solidFill>
          <a:latin typeface="Trebuchet MS" pitchFamily="34" charset="0"/>
        </a:defRPr>
      </a:lvl3pPr>
      <a:lvl4pPr algn="ctr" rtl="0" eaLnBrk="0" fontAlgn="base" hangingPunct="0">
        <a:spcBef>
          <a:spcPct val="0"/>
        </a:spcBef>
        <a:spcAft>
          <a:spcPct val="0"/>
        </a:spcAft>
        <a:defRPr sz="3000">
          <a:solidFill>
            <a:srgbClr val="006600"/>
          </a:solidFill>
          <a:latin typeface="Trebuchet MS" pitchFamily="34" charset="0"/>
        </a:defRPr>
      </a:lvl4pPr>
      <a:lvl5pPr algn="ctr" rtl="0" eaLnBrk="0" fontAlgn="base" hangingPunct="0">
        <a:spcBef>
          <a:spcPct val="0"/>
        </a:spcBef>
        <a:spcAft>
          <a:spcPct val="0"/>
        </a:spcAft>
        <a:defRPr sz="3000">
          <a:solidFill>
            <a:srgbClr val="006600"/>
          </a:solidFill>
          <a:latin typeface="Trebuchet MS" pitchFamily="34" charset="0"/>
        </a:defRPr>
      </a:lvl5pPr>
      <a:lvl6pPr marL="457200" algn="ctr" rtl="0" fontAlgn="base">
        <a:spcBef>
          <a:spcPct val="0"/>
        </a:spcBef>
        <a:spcAft>
          <a:spcPct val="0"/>
        </a:spcAft>
        <a:defRPr sz="3000">
          <a:solidFill>
            <a:srgbClr val="006600"/>
          </a:solidFill>
          <a:latin typeface="Trebuchet MS" pitchFamily="34" charset="0"/>
        </a:defRPr>
      </a:lvl6pPr>
      <a:lvl7pPr marL="914400" algn="ctr" rtl="0" fontAlgn="base">
        <a:spcBef>
          <a:spcPct val="0"/>
        </a:spcBef>
        <a:spcAft>
          <a:spcPct val="0"/>
        </a:spcAft>
        <a:defRPr sz="3000">
          <a:solidFill>
            <a:srgbClr val="006600"/>
          </a:solidFill>
          <a:latin typeface="Trebuchet MS" pitchFamily="34" charset="0"/>
        </a:defRPr>
      </a:lvl7pPr>
      <a:lvl8pPr marL="1371600" algn="ctr" rtl="0" fontAlgn="base">
        <a:spcBef>
          <a:spcPct val="0"/>
        </a:spcBef>
        <a:spcAft>
          <a:spcPct val="0"/>
        </a:spcAft>
        <a:defRPr sz="3000">
          <a:solidFill>
            <a:srgbClr val="006600"/>
          </a:solidFill>
          <a:latin typeface="Trebuchet MS" pitchFamily="34" charset="0"/>
        </a:defRPr>
      </a:lvl8pPr>
      <a:lvl9pPr marL="1828800" algn="ctr" rtl="0" fontAlgn="base">
        <a:spcBef>
          <a:spcPct val="0"/>
        </a:spcBef>
        <a:spcAft>
          <a:spcPct val="0"/>
        </a:spcAft>
        <a:defRPr sz="3000">
          <a:solidFill>
            <a:srgbClr val="006600"/>
          </a:solidFill>
          <a:latin typeface="Trebuchet MS" pitchFamily="34" charset="0"/>
        </a:defRPr>
      </a:lvl9pPr>
    </p:titleStyle>
    <p:bodyStyle>
      <a:lvl1pPr marL="342900" indent="-342900" algn="l" rtl="0" eaLnBrk="0" fontAlgn="base" hangingPunct="0">
        <a:spcBef>
          <a:spcPct val="20000"/>
        </a:spcBef>
        <a:spcAft>
          <a:spcPct val="0"/>
        </a:spcAft>
        <a:buChar char="•"/>
        <a:defRPr sz="2000">
          <a:solidFill>
            <a:srgbClr val="006600"/>
          </a:solidFill>
          <a:latin typeface="+mn-lt"/>
          <a:ea typeface="+mn-ea"/>
          <a:cs typeface="+mn-cs"/>
        </a:defRPr>
      </a:lvl1pPr>
      <a:lvl2pPr marL="742950" indent="-285750" algn="l" rtl="0" eaLnBrk="0" fontAlgn="base" hangingPunct="0">
        <a:spcBef>
          <a:spcPct val="20000"/>
        </a:spcBef>
        <a:spcAft>
          <a:spcPct val="0"/>
        </a:spcAft>
        <a:buChar char="–"/>
        <a:defRPr sz="2000">
          <a:solidFill>
            <a:srgbClr val="006600"/>
          </a:solidFill>
          <a:latin typeface="+mn-lt"/>
        </a:defRPr>
      </a:lvl2pPr>
      <a:lvl3pPr marL="1143000" indent="-228600" algn="l" rtl="0" eaLnBrk="0" fontAlgn="base" hangingPunct="0">
        <a:spcBef>
          <a:spcPct val="20000"/>
        </a:spcBef>
        <a:spcAft>
          <a:spcPct val="0"/>
        </a:spcAft>
        <a:buChar char="•"/>
        <a:defRPr sz="2000">
          <a:solidFill>
            <a:srgbClr val="006600"/>
          </a:solidFill>
          <a:latin typeface="+mn-lt"/>
        </a:defRPr>
      </a:lvl3pPr>
      <a:lvl4pPr marL="1600200" indent="-228600" algn="l" rtl="0" eaLnBrk="0" fontAlgn="base" hangingPunct="0">
        <a:spcBef>
          <a:spcPct val="20000"/>
        </a:spcBef>
        <a:spcAft>
          <a:spcPct val="0"/>
        </a:spcAft>
        <a:buChar char="–"/>
        <a:defRPr sz="2000">
          <a:solidFill>
            <a:srgbClr val="006600"/>
          </a:solidFill>
          <a:latin typeface="+mn-lt"/>
        </a:defRPr>
      </a:lvl4pPr>
      <a:lvl5pPr marL="2057400" indent="-228600" algn="l" rtl="0" eaLnBrk="0" fontAlgn="base" hangingPunct="0">
        <a:spcBef>
          <a:spcPct val="20000"/>
        </a:spcBef>
        <a:spcAft>
          <a:spcPct val="0"/>
        </a:spcAft>
        <a:buChar char="»"/>
        <a:defRPr sz="2000">
          <a:solidFill>
            <a:srgbClr val="006600"/>
          </a:solidFill>
          <a:latin typeface="+mn-lt"/>
        </a:defRPr>
      </a:lvl5pPr>
      <a:lvl6pPr marL="2514600" indent="-228600" algn="l" rtl="0" fontAlgn="base">
        <a:spcBef>
          <a:spcPct val="20000"/>
        </a:spcBef>
        <a:spcAft>
          <a:spcPct val="0"/>
        </a:spcAft>
        <a:buChar char="»"/>
        <a:defRPr sz="2000">
          <a:solidFill>
            <a:srgbClr val="006600"/>
          </a:solidFill>
          <a:latin typeface="+mn-lt"/>
        </a:defRPr>
      </a:lvl6pPr>
      <a:lvl7pPr marL="2971800" indent="-228600" algn="l" rtl="0" fontAlgn="base">
        <a:spcBef>
          <a:spcPct val="20000"/>
        </a:spcBef>
        <a:spcAft>
          <a:spcPct val="0"/>
        </a:spcAft>
        <a:buChar char="»"/>
        <a:defRPr sz="2000">
          <a:solidFill>
            <a:srgbClr val="006600"/>
          </a:solidFill>
          <a:latin typeface="+mn-lt"/>
        </a:defRPr>
      </a:lvl7pPr>
      <a:lvl8pPr marL="3429000" indent="-228600" algn="l" rtl="0" fontAlgn="base">
        <a:spcBef>
          <a:spcPct val="20000"/>
        </a:spcBef>
        <a:spcAft>
          <a:spcPct val="0"/>
        </a:spcAft>
        <a:buChar char="»"/>
        <a:defRPr sz="2000">
          <a:solidFill>
            <a:srgbClr val="006600"/>
          </a:solidFill>
          <a:latin typeface="+mn-lt"/>
        </a:defRPr>
      </a:lvl8pPr>
      <a:lvl9pPr marL="3886200" indent="-228600" algn="l" rtl="0" fontAlgn="base">
        <a:spcBef>
          <a:spcPct val="20000"/>
        </a:spcBef>
        <a:spcAft>
          <a:spcPct val="0"/>
        </a:spcAft>
        <a:buChar char="»"/>
        <a:defRPr sz="2000">
          <a:solidFill>
            <a:srgbClr val="006600"/>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jpe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z%20ped%20133%20pm%202%20LF_TN_3597283_4381Elibro%20fondiario%202016%20novembre.pdf" TargetMode="External"/><Relationship Id="rId1" Type="http://schemas.openxmlformats.org/officeDocument/2006/relationships/slideLayout" Target="../slideLayouts/slideLayout35.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hyperlink" Target="http://www.google.it/url?sa=i&amp;rct=j&amp;q=&amp;esrc=s&amp;source=images&amp;cd=&amp;cad=rja&amp;uact=8&amp;ved=0CAcQjRxqFQoTCPnJr9W47scCFQFeGgodGbAJsg&amp;url=http://www.luciamaria.it/Azienda/Sostenibilita-Etica-Sociale-e-Ambientale&amp;bvm=bv.102022582,d.d2s&amp;psig=AFQjCNH5JY_IjP20JttTMj1ZjC1zuQc41Q&amp;ust=1442042337497780" TargetMode="External"/><Relationship Id="rId7"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74.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8.xml"/><Relationship Id="rId5" Type="http://schemas.openxmlformats.org/officeDocument/2006/relationships/image" Target="../media/image33.jpe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74.xml"/><Relationship Id="rId6" Type="http://schemas.openxmlformats.org/officeDocument/2006/relationships/image" Target="../media/image36.png"/><Relationship Id="rId5" Type="http://schemas.openxmlformats.org/officeDocument/2006/relationships/image" Target="../media/image29.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74.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hyperlink" Target="file:///\\srvfile\dati$\Transito\Marketing\Presentazioni\Melinda_a_Petrolio_04maggio2015.wmv"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hyperlink" Target="file:///\\srvfile\dati$\Transito\Marketing\Presentazioni\Let's_go_Italy_RAI2_ITA%20DEFINITIVO.wmv"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4.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7.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1033" name="Picture 9"/>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3000" contrast="14000"/>
                    </a14:imgEffect>
                  </a14:imgLayer>
                </a14:imgProps>
              </a:ext>
              <a:ext uri="{28A0092B-C50C-407E-A947-70E740481C1C}">
                <a14:useLocalDpi xmlns:a14="http://schemas.microsoft.com/office/drawing/2010/main" val="0"/>
              </a:ext>
            </a:extLst>
          </a:blip>
          <a:srcRect/>
          <a:stretch>
            <a:fillRect/>
          </a:stretch>
        </p:blipFill>
        <p:spPr bwMode="auto">
          <a:xfrm>
            <a:off x="395536" y="1208614"/>
            <a:ext cx="4824536" cy="4308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srvfile\dati$\Sede\Marketing\Comune\Daniel\LOGHI UTILI\LogoMelindaBord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29888" y="-27384"/>
            <a:ext cx="1850224" cy="1152128"/>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2"/>
          <p:cNvSpPr txBox="1">
            <a:spLocks noChangeArrowheads="1"/>
          </p:cNvSpPr>
          <p:nvPr/>
        </p:nvSpPr>
        <p:spPr bwMode="auto">
          <a:xfrm>
            <a:off x="5076056" y="3068975"/>
            <a:ext cx="389220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FontTx/>
              <a:buNone/>
              <a:defRPr/>
            </a:pPr>
            <a:r>
              <a:rPr lang="it-IT" altLang="it-IT" sz="2000" b="1" dirty="0" smtClean="0">
                <a:ln w="12700">
                  <a:solidFill>
                    <a:prstClr val="black"/>
                  </a:solidFill>
                  <a:prstDash val="solid"/>
                </a:ln>
                <a:solidFill>
                  <a:srgbClr val="00B050"/>
                </a:solidFill>
                <a:effectLst>
                  <a:outerShdw blurRad="41275" dist="20320" dir="1800000" algn="tl" rotWithShape="0">
                    <a:srgbClr val="000000">
                      <a:alpha val="40000"/>
                    </a:srgbClr>
                  </a:outerShdw>
                </a:effectLst>
                <a:latin typeface="Trebuchet MS" panose="020B0603020202020204" pitchFamily="34" charset="0"/>
              </a:rPr>
              <a:t>UN </a:t>
            </a:r>
            <a:r>
              <a:rPr lang="it-IT" altLang="it-IT" sz="2800" b="1" dirty="0" smtClean="0">
                <a:ln w="12700">
                  <a:solidFill>
                    <a:prstClr val="black"/>
                  </a:solidFill>
                  <a:prstDash val="solid"/>
                </a:ln>
                <a:solidFill>
                  <a:srgbClr val="00B050"/>
                </a:solidFill>
                <a:effectLst>
                  <a:outerShdw blurRad="41275" dist="20320" dir="1800000" algn="tl" rotWithShape="0">
                    <a:srgbClr val="000000">
                      <a:alpha val="40000"/>
                    </a:srgbClr>
                  </a:outerShdw>
                </a:effectLst>
                <a:latin typeface="Trebuchet MS" panose="020B0603020202020204" pitchFamily="34" charset="0"/>
              </a:rPr>
              <a:t>PROGETTO </a:t>
            </a:r>
          </a:p>
          <a:p>
            <a:pPr algn="ctr" fontAlgn="base">
              <a:spcBef>
                <a:spcPct val="0"/>
              </a:spcBef>
              <a:spcAft>
                <a:spcPct val="0"/>
              </a:spcAft>
              <a:buFontTx/>
              <a:buNone/>
              <a:defRPr/>
            </a:pPr>
            <a:r>
              <a:rPr lang="it-IT" altLang="it-IT" sz="2800" b="1" dirty="0" smtClean="0">
                <a:ln w="12700">
                  <a:solidFill>
                    <a:prstClr val="black"/>
                  </a:solidFill>
                  <a:prstDash val="solid"/>
                </a:ln>
                <a:solidFill>
                  <a:srgbClr val="00B050"/>
                </a:solidFill>
                <a:effectLst>
                  <a:outerShdw blurRad="41275" dist="20320" dir="1800000" algn="tl" rotWithShape="0">
                    <a:srgbClr val="000000">
                      <a:alpha val="40000"/>
                    </a:srgbClr>
                  </a:outerShdw>
                </a:effectLst>
                <a:latin typeface="Trebuchet MS" panose="020B0603020202020204" pitchFamily="34" charset="0"/>
              </a:rPr>
              <a:t>UNICO </a:t>
            </a:r>
            <a:r>
              <a:rPr lang="it-IT" altLang="it-IT" sz="2000" b="1" dirty="0" smtClean="0">
                <a:ln w="12700">
                  <a:solidFill>
                    <a:prstClr val="black"/>
                  </a:solidFill>
                  <a:prstDash val="solid"/>
                </a:ln>
                <a:solidFill>
                  <a:srgbClr val="00B050"/>
                </a:solidFill>
                <a:effectLst>
                  <a:outerShdw blurRad="41275" dist="20320" dir="1800000" algn="tl" rotWithShape="0">
                    <a:srgbClr val="000000">
                      <a:alpha val="40000"/>
                    </a:srgbClr>
                  </a:outerShdw>
                </a:effectLst>
                <a:latin typeface="Trebuchet MS" panose="020B0603020202020204" pitchFamily="34" charset="0"/>
              </a:rPr>
              <a:t>AL</a:t>
            </a:r>
            <a:r>
              <a:rPr lang="it-IT" altLang="it-IT" sz="2800" b="1" dirty="0" smtClean="0">
                <a:ln w="12700">
                  <a:solidFill>
                    <a:prstClr val="black"/>
                  </a:solidFill>
                  <a:prstDash val="solid"/>
                </a:ln>
                <a:solidFill>
                  <a:srgbClr val="00B050"/>
                </a:solidFill>
                <a:effectLst>
                  <a:outerShdw blurRad="41275" dist="20320" dir="1800000" algn="tl" rotWithShape="0">
                    <a:srgbClr val="000000">
                      <a:alpha val="40000"/>
                    </a:srgbClr>
                  </a:outerShdw>
                </a:effectLst>
                <a:latin typeface="Trebuchet MS" panose="020B0603020202020204" pitchFamily="34" charset="0"/>
              </a:rPr>
              <a:t> MONDO</a:t>
            </a:r>
            <a:r>
              <a:rPr lang="it-IT" altLang="it-IT" sz="2000" b="1" dirty="0" smtClean="0">
                <a:ln w="12700">
                  <a:solidFill>
                    <a:prstClr val="black"/>
                  </a:solidFill>
                  <a:prstDash val="solid"/>
                </a:ln>
                <a:solidFill>
                  <a:srgbClr val="00B050"/>
                </a:solidFill>
                <a:effectLst>
                  <a:outerShdw blurRad="41275" dist="20320" dir="1800000" algn="tl" rotWithShape="0">
                    <a:srgbClr val="000000">
                      <a:alpha val="40000"/>
                    </a:srgbClr>
                  </a:outerShdw>
                </a:effectLst>
                <a:latin typeface="Trebuchet MS" panose="020B0603020202020204" pitchFamily="34" charset="0"/>
              </a:rPr>
              <a:t> </a:t>
            </a:r>
          </a:p>
          <a:p>
            <a:pPr algn="ctr" fontAlgn="base">
              <a:spcBef>
                <a:spcPct val="0"/>
              </a:spcBef>
              <a:spcAft>
                <a:spcPct val="0"/>
              </a:spcAft>
              <a:buFontTx/>
              <a:buNone/>
              <a:defRPr/>
            </a:pPr>
            <a:endParaRPr lang="it-IT" altLang="it-IT" sz="2800" b="1" dirty="0">
              <a:ln w="12700">
                <a:solidFill>
                  <a:prstClr val="black"/>
                </a:solidFill>
                <a:prstDash val="solid"/>
              </a:ln>
              <a:solidFill>
                <a:srgbClr val="00B050"/>
              </a:solidFill>
              <a:effectLst>
                <a:outerShdw blurRad="41275" dist="20320" dir="1800000" algn="tl" rotWithShape="0">
                  <a:srgbClr val="000000">
                    <a:alpha val="40000"/>
                  </a:srgbClr>
                </a:outerShdw>
              </a:effectLst>
              <a:latin typeface="Trebuchet MS" panose="020B0603020202020204" pitchFamily="34" charset="0"/>
            </a:endParaRPr>
          </a:p>
        </p:txBody>
      </p:sp>
      <p:sp>
        <p:nvSpPr>
          <p:cNvPr id="2" name="Rettangolo 1"/>
          <p:cNvSpPr/>
          <p:nvPr/>
        </p:nvSpPr>
        <p:spPr>
          <a:xfrm>
            <a:off x="4499992" y="1427292"/>
            <a:ext cx="4780476" cy="1569660"/>
          </a:xfrm>
          <a:prstGeom prst="rect">
            <a:avLst/>
          </a:prstGeom>
        </p:spPr>
        <p:txBody>
          <a:bodyPr wrap="none">
            <a:spAutoFit/>
          </a:bodyPr>
          <a:lstStyle/>
          <a:p>
            <a:pPr algn="ctr" fontAlgn="base">
              <a:spcBef>
                <a:spcPct val="0"/>
              </a:spcBef>
              <a:spcAft>
                <a:spcPct val="0"/>
              </a:spcAft>
              <a:defRPr/>
            </a:pPr>
            <a:r>
              <a:rPr lang="it-IT" altLang="it-IT" sz="4800" b="1" dirty="0">
                <a:ln w="12700">
                  <a:solidFill>
                    <a:srgbClr val="1F497D">
                      <a:satMod val="155000"/>
                    </a:srgbClr>
                  </a:solidFill>
                  <a:prstDash val="solid"/>
                </a:ln>
                <a:solidFill>
                  <a:srgbClr val="002060"/>
                </a:solidFill>
                <a:effectLst>
                  <a:outerShdw blurRad="41275" dist="20320" dir="1800000" algn="tl" rotWithShape="0">
                    <a:srgbClr val="000000">
                      <a:alpha val="40000"/>
                    </a:srgbClr>
                  </a:outerShdw>
                </a:effectLst>
                <a:latin typeface="Trebuchet MS" panose="020B0603020202020204" pitchFamily="34" charset="0"/>
              </a:rPr>
              <a:t>Le Celle Ipogee </a:t>
            </a:r>
          </a:p>
          <a:p>
            <a:pPr algn="ctr" fontAlgn="base">
              <a:spcBef>
                <a:spcPct val="0"/>
              </a:spcBef>
              <a:spcAft>
                <a:spcPct val="0"/>
              </a:spcAft>
              <a:defRPr/>
            </a:pPr>
            <a:r>
              <a:rPr lang="it-IT" altLang="it-IT" sz="4800" b="1" dirty="0">
                <a:ln w="12700">
                  <a:solidFill>
                    <a:srgbClr val="1F497D">
                      <a:satMod val="155000"/>
                    </a:srgbClr>
                  </a:solidFill>
                  <a:prstDash val="solid"/>
                </a:ln>
                <a:solidFill>
                  <a:srgbClr val="002060"/>
                </a:solidFill>
                <a:effectLst>
                  <a:outerShdw blurRad="41275" dist="20320" dir="1800000" algn="tl" rotWithShape="0">
                    <a:srgbClr val="000000">
                      <a:alpha val="40000"/>
                    </a:srgbClr>
                  </a:outerShdw>
                </a:effectLst>
                <a:latin typeface="Trebuchet MS" panose="020B0603020202020204" pitchFamily="34" charset="0"/>
              </a:rPr>
              <a:t>di Melinda</a:t>
            </a:r>
          </a:p>
        </p:txBody>
      </p:sp>
      <p:sp>
        <p:nvSpPr>
          <p:cNvPr id="11" name="Titolo 10"/>
          <p:cNvSpPr>
            <a:spLocks noGrp="1"/>
          </p:cNvSpPr>
          <p:nvPr>
            <p:ph type="title"/>
          </p:nvPr>
        </p:nvSpPr>
        <p:spPr/>
        <p:txBody>
          <a:bodyPr/>
          <a:lstStyle/>
          <a:p>
            <a:r>
              <a:rPr lang="it-IT" dirty="0" smtClean="0"/>
              <a:t>                </a:t>
            </a:r>
            <a:endParaRPr lang="it-IT" dirty="0"/>
          </a:p>
        </p:txBody>
      </p:sp>
      <p:sp>
        <p:nvSpPr>
          <p:cNvPr id="10" name="Rettangolo 9"/>
          <p:cNvSpPr/>
          <p:nvPr/>
        </p:nvSpPr>
        <p:spPr>
          <a:xfrm>
            <a:off x="3059832" y="1196753"/>
            <a:ext cx="1656184" cy="720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ext Box 2"/>
          <p:cNvSpPr txBox="1">
            <a:spLocks noChangeArrowheads="1"/>
          </p:cNvSpPr>
          <p:nvPr/>
        </p:nvSpPr>
        <p:spPr bwMode="auto">
          <a:xfrm>
            <a:off x="5004048" y="4221088"/>
            <a:ext cx="410445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FontTx/>
              <a:buNone/>
              <a:defRPr/>
            </a:pPr>
            <a:r>
              <a:rPr lang="it-IT" altLang="it-IT" sz="2400" b="1" dirty="0" smtClean="0">
                <a:ln w="12700">
                  <a:solidFill>
                    <a:srgbClr val="1F497D">
                      <a:lumMod val="75000"/>
                    </a:srgbClr>
                  </a:solidFill>
                  <a:prstDash val="solid"/>
                </a:ln>
                <a:solidFill>
                  <a:srgbClr val="1F497D">
                    <a:lumMod val="75000"/>
                  </a:srgbClr>
                </a:solidFill>
                <a:effectLst>
                  <a:outerShdw blurRad="41275" dist="20320" dir="1800000" algn="tl" rotWithShape="0">
                    <a:srgbClr val="000000">
                      <a:alpha val="40000"/>
                    </a:srgbClr>
                  </a:outerShdw>
                </a:effectLst>
                <a:latin typeface="Trebuchet MS" panose="020B0603020202020204" pitchFamily="34" charset="0"/>
              </a:rPr>
              <a:t>Unico caso al mondo </a:t>
            </a:r>
            <a:r>
              <a:rPr lang="it-IT" altLang="it-IT" sz="1800" b="1" dirty="0" smtClean="0">
                <a:ln w="12700">
                  <a:solidFill>
                    <a:srgbClr val="1F497D">
                      <a:lumMod val="75000"/>
                    </a:srgbClr>
                  </a:solidFill>
                  <a:prstDash val="solid"/>
                </a:ln>
                <a:solidFill>
                  <a:srgbClr val="1F497D">
                    <a:lumMod val="75000"/>
                  </a:srgbClr>
                </a:solidFill>
                <a:effectLst>
                  <a:outerShdw blurRad="41275" dist="20320" dir="1800000" algn="tl" rotWithShape="0">
                    <a:srgbClr val="000000">
                      <a:alpha val="40000"/>
                    </a:srgbClr>
                  </a:outerShdw>
                </a:effectLst>
                <a:latin typeface="Trebuchet MS" panose="020B0603020202020204" pitchFamily="34" charset="0"/>
              </a:rPr>
              <a:t>di conservazione di mele fresche in atmosfera controllata, all’interno di gallerie scavate nel cuore della roccia.</a:t>
            </a:r>
            <a:endParaRPr lang="it-IT" altLang="it-IT" sz="2400" b="1" dirty="0">
              <a:ln w="12700">
                <a:solidFill>
                  <a:srgbClr val="1F497D">
                    <a:lumMod val="75000"/>
                  </a:srgbClr>
                </a:solidFill>
                <a:prstDash val="solid"/>
              </a:ln>
              <a:solidFill>
                <a:srgbClr val="1F497D">
                  <a:lumMod val="75000"/>
                </a:srgbClr>
              </a:solidFill>
              <a:effectLst>
                <a:outerShdw blurRad="41275" dist="20320" dir="1800000" algn="tl" rotWithShape="0">
                  <a:srgbClr val="000000">
                    <a:alpha val="40000"/>
                  </a:srgbClr>
                </a:outerShdw>
              </a:effectLst>
              <a:latin typeface="Trebuchet MS" panose="020B0603020202020204" pitchFamily="34" charset="0"/>
            </a:endParaRPr>
          </a:p>
        </p:txBody>
      </p:sp>
    </p:spTree>
    <p:extLst>
      <p:ext uri="{BB962C8B-B14F-4D97-AF65-F5344CB8AC3E}">
        <p14:creationId xmlns:p14="http://schemas.microsoft.com/office/powerpoint/2010/main" val="29244152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a 2"/>
          <p:cNvGraphicFramePr>
            <a:graphicFrameLocks noGrp="1"/>
          </p:cNvGraphicFramePr>
          <p:nvPr>
            <p:extLst>
              <p:ext uri="{D42A27DB-BD31-4B8C-83A1-F6EECF244321}">
                <p14:modId xmlns:p14="http://schemas.microsoft.com/office/powerpoint/2010/main" val="1792584314"/>
              </p:ext>
            </p:extLst>
          </p:nvPr>
        </p:nvGraphicFramePr>
        <p:xfrm>
          <a:off x="107504" y="1028748"/>
          <a:ext cx="8928992" cy="3198769"/>
        </p:xfrm>
        <a:graphic>
          <a:graphicData uri="http://schemas.openxmlformats.org/drawingml/2006/table">
            <a:tbl>
              <a:tblPr firstRow="1" bandRow="1">
                <a:tableStyleId>{5C22544A-7EE6-4342-B048-85BDC9FD1C3A}</a:tableStyleId>
              </a:tblPr>
              <a:tblGrid>
                <a:gridCol w="4320480"/>
                <a:gridCol w="4608512"/>
              </a:tblGrid>
              <a:tr h="623209">
                <a:tc>
                  <a:txBody>
                    <a:bodyPr/>
                    <a:lstStyle/>
                    <a:p>
                      <a:pPr algn="ctr"/>
                      <a:r>
                        <a:rPr lang="it-IT" sz="2800" dirty="0" smtClean="0"/>
                        <a:t>COSA</a:t>
                      </a:r>
                      <a:endParaRPr lang="it-IT" sz="2800" dirty="0"/>
                    </a:p>
                  </a:txBody>
                  <a:tcPr/>
                </a:tc>
                <a:tc>
                  <a:txBody>
                    <a:bodyPr/>
                    <a:lstStyle/>
                    <a:p>
                      <a:pPr algn="ctr"/>
                      <a:r>
                        <a:rPr lang="it-IT" sz="2800" dirty="0" smtClean="0"/>
                        <a:t>QUANTO</a:t>
                      </a:r>
                      <a:endParaRPr lang="it-IT" sz="2800" dirty="0"/>
                    </a:p>
                  </a:txBody>
                  <a:tcPr/>
                </a:tc>
              </a:tr>
              <a:tr h="2575560">
                <a:tc>
                  <a:txBody>
                    <a:bodyPr/>
                    <a:lstStyle/>
                    <a:p>
                      <a:r>
                        <a:rPr lang="it-IT" sz="2400" b="1" dirty="0" smtClean="0"/>
                        <a:t>Maggiore Sostenibilità Economica</a:t>
                      </a:r>
                    </a:p>
                    <a:p>
                      <a:r>
                        <a:rPr lang="it-IT" sz="2300" dirty="0" smtClean="0"/>
                        <a:t>attraverso la migliore</a:t>
                      </a:r>
                      <a:r>
                        <a:rPr lang="it-IT" sz="2300" baseline="0" dirty="0" smtClean="0"/>
                        <a:t> competitività derivante da:</a:t>
                      </a:r>
                    </a:p>
                    <a:p>
                      <a:pPr marL="342900" indent="-342900">
                        <a:buFont typeface="+mj-lt"/>
                        <a:buAutoNum type="arabicPeriod"/>
                      </a:pPr>
                      <a:r>
                        <a:rPr lang="it-IT" sz="2300" dirty="0" smtClean="0"/>
                        <a:t>riduzione dei costi di processo</a:t>
                      </a:r>
                      <a:endParaRPr lang="it-IT" sz="2300" baseline="0" dirty="0" smtClean="0"/>
                    </a:p>
                    <a:p>
                      <a:pPr marL="342900" indent="-342900">
                        <a:buFont typeface="+mj-lt"/>
                        <a:buAutoNum type="arabicPeriod"/>
                      </a:pPr>
                      <a:r>
                        <a:rPr lang="it-IT" sz="2300" baseline="0" dirty="0" smtClean="0"/>
                        <a:t>miglioramento della qualità</a:t>
                      </a:r>
                    </a:p>
                    <a:p>
                      <a:pPr marL="342900" indent="-342900">
                        <a:buFont typeface="+mj-lt"/>
                        <a:buAutoNum type="arabicPeriod"/>
                      </a:pPr>
                      <a:r>
                        <a:rPr lang="it-IT" sz="2300" baseline="0" dirty="0" smtClean="0"/>
                        <a:t>rafforzamento dell’immagine</a:t>
                      </a:r>
                      <a:endParaRPr lang="it-IT" sz="2300" dirty="0"/>
                    </a:p>
                  </a:txBody>
                  <a:tcPr/>
                </a:tc>
                <a:tc>
                  <a:txBody>
                    <a:bodyPr/>
                    <a:lstStyle/>
                    <a:p>
                      <a:pPr marL="285750" indent="-285750">
                        <a:buFont typeface="Arial" pitchFamily="34" charset="0"/>
                        <a:buChar char="•"/>
                      </a:pPr>
                      <a:r>
                        <a:rPr lang="it-IT" sz="2300" dirty="0" smtClean="0"/>
                        <a:t>&lt; costi di costruzione</a:t>
                      </a:r>
                      <a:r>
                        <a:rPr lang="it-IT" sz="2300" baseline="0" dirty="0" smtClean="0"/>
                        <a:t> = - 20%  </a:t>
                      </a:r>
                    </a:p>
                    <a:p>
                      <a:pPr marL="285750" indent="-285750">
                        <a:buFont typeface="Arial" pitchFamily="34" charset="0"/>
                        <a:buChar char="•"/>
                      </a:pPr>
                      <a:r>
                        <a:rPr lang="it-IT" sz="2300" baseline="0" dirty="0" smtClean="0"/>
                        <a:t>&lt; costi di gestione (energia, </a:t>
                      </a:r>
                      <a:r>
                        <a:rPr lang="it-IT" sz="2300" baseline="0" dirty="0" err="1" smtClean="0"/>
                        <a:t>assicur</a:t>
                      </a:r>
                      <a:r>
                        <a:rPr lang="it-IT" sz="2300" baseline="0" dirty="0" smtClean="0"/>
                        <a:t>., manutenzioni) = - 30%</a:t>
                      </a:r>
                    </a:p>
                    <a:p>
                      <a:pPr marL="285750" indent="-285750">
                        <a:buFont typeface="Arial" pitchFamily="34" charset="0"/>
                        <a:buChar char="•"/>
                      </a:pPr>
                      <a:r>
                        <a:rPr lang="it-IT" sz="2300" baseline="0" dirty="0" smtClean="0"/>
                        <a:t>Parametri qualità = uguali/migliori</a:t>
                      </a:r>
                    </a:p>
                    <a:p>
                      <a:pPr marL="285750" indent="-285750">
                        <a:buFont typeface="Arial" pitchFamily="34" charset="0"/>
                        <a:buChar char="•"/>
                      </a:pPr>
                      <a:r>
                        <a:rPr lang="it-IT" sz="2300" baseline="0" dirty="0" smtClean="0"/>
                        <a:t>Immagine: originalità ++, unicità mondiale ++, in linea con mega-trend consumo +++.</a:t>
                      </a:r>
                      <a:endParaRPr lang="it-IT" sz="2300" dirty="0"/>
                    </a:p>
                  </a:txBody>
                  <a:tcPr/>
                </a:tc>
              </a:tr>
            </a:tbl>
          </a:graphicData>
        </a:graphic>
      </p:graphicFrame>
      <p:sp>
        <p:nvSpPr>
          <p:cNvPr id="4098" name="Rectangle 2"/>
          <p:cNvSpPr>
            <a:spLocks noGrp="1" noChangeArrowheads="1"/>
          </p:cNvSpPr>
          <p:nvPr>
            <p:ph type="title"/>
          </p:nvPr>
        </p:nvSpPr>
        <p:spPr>
          <a:xfrm>
            <a:off x="1" y="332656"/>
            <a:ext cx="9144000" cy="576064"/>
          </a:xfrm>
        </p:spPr>
        <p:txBody>
          <a:bodyPr>
            <a:noAutofit/>
          </a:bodyPr>
          <a:lstStyle/>
          <a:p>
            <a:r>
              <a:rPr lang="it-IT" sz="2400" b="1" dirty="0">
                <a:ln w="12700">
                  <a:solidFill>
                    <a:srgbClr val="1F497D">
                      <a:satMod val="155000"/>
                    </a:srgbClr>
                  </a:solidFill>
                  <a:prstDash val="solid"/>
                </a:ln>
                <a:solidFill>
                  <a:srgbClr val="002060"/>
                </a:solidFill>
                <a:effectLst>
                  <a:outerShdw blurRad="41275" dist="20320" dir="1800000" algn="tl" rotWithShape="0">
                    <a:srgbClr val="000000">
                      <a:alpha val="40000"/>
                    </a:srgbClr>
                  </a:outerShdw>
                </a:effectLst>
                <a:latin typeface="Trebuchet MS" panose="020B0603020202020204" pitchFamily="34" charset="0"/>
                <a:ea typeface="+mn-ea"/>
                <a:cs typeface="+mn-cs"/>
              </a:rPr>
              <a:t>Il progetto di </a:t>
            </a:r>
            <a:r>
              <a:rPr lang="it-IT" sz="2400" b="1" dirty="0" err="1" smtClean="0">
                <a:ln w="12700">
                  <a:solidFill>
                    <a:srgbClr val="1F497D">
                      <a:satMod val="155000"/>
                    </a:srgbClr>
                  </a:solidFill>
                  <a:prstDash val="solid"/>
                </a:ln>
                <a:solidFill>
                  <a:srgbClr val="002060"/>
                </a:solidFill>
                <a:effectLst>
                  <a:outerShdw blurRad="41275" dist="20320" dir="1800000" algn="tl" rotWithShape="0">
                    <a:srgbClr val="000000">
                      <a:alpha val="40000"/>
                    </a:srgbClr>
                  </a:outerShdw>
                </a:effectLst>
                <a:latin typeface="Trebuchet MS" panose="020B0603020202020204" pitchFamily="34" charset="0"/>
                <a:ea typeface="+mn-ea"/>
                <a:cs typeface="+mn-cs"/>
              </a:rPr>
              <a:t>icerca</a:t>
            </a:r>
            <a:r>
              <a:rPr lang="it-IT" sz="2400" b="1" dirty="0" smtClean="0">
                <a:ln w="12700">
                  <a:solidFill>
                    <a:srgbClr val="1F497D">
                      <a:satMod val="155000"/>
                    </a:srgbClr>
                  </a:solidFill>
                  <a:prstDash val="solid"/>
                </a:ln>
                <a:solidFill>
                  <a:srgbClr val="002060"/>
                </a:solidFill>
                <a:effectLst>
                  <a:outerShdw blurRad="41275" dist="20320" dir="1800000" algn="tl" rotWithShape="0">
                    <a:srgbClr val="000000">
                      <a:alpha val="40000"/>
                    </a:srgbClr>
                  </a:outerShdw>
                </a:effectLst>
                <a:latin typeface="Trebuchet MS" panose="020B0603020202020204" pitchFamily="34" charset="0"/>
                <a:ea typeface="+mn-ea"/>
                <a:cs typeface="+mn-cs"/>
              </a:rPr>
              <a:t> </a:t>
            </a:r>
            <a:r>
              <a:rPr lang="it-IT" sz="2400" b="1" dirty="0">
                <a:ln w="12700">
                  <a:solidFill>
                    <a:srgbClr val="1F497D">
                      <a:satMod val="155000"/>
                    </a:srgbClr>
                  </a:solidFill>
                  <a:prstDash val="solid"/>
                </a:ln>
                <a:solidFill>
                  <a:srgbClr val="002060"/>
                </a:solidFill>
                <a:effectLst>
                  <a:outerShdw blurRad="41275" dist="20320" dir="1800000" algn="tl" rotWithShape="0">
                    <a:srgbClr val="000000">
                      <a:alpha val="40000"/>
                    </a:srgbClr>
                  </a:outerShdw>
                </a:effectLst>
                <a:latin typeface="Trebuchet MS" panose="020B0603020202020204" pitchFamily="34" charset="0"/>
                <a:ea typeface="+mn-ea"/>
                <a:cs typeface="+mn-cs"/>
              </a:rPr>
              <a:t>IPOGEO  di </a:t>
            </a:r>
            <a:r>
              <a:rPr lang="it-IT" sz="2400" b="1" dirty="0" smtClean="0">
                <a:ln w="12700">
                  <a:solidFill>
                    <a:srgbClr val="1F497D">
                      <a:satMod val="155000"/>
                    </a:srgbClr>
                  </a:solidFill>
                  <a:prstDash val="solid"/>
                </a:ln>
                <a:solidFill>
                  <a:srgbClr val="002060"/>
                </a:solidFill>
                <a:effectLst>
                  <a:outerShdw blurRad="41275" dist="20320" dir="1800000" algn="tl" rotWithShape="0">
                    <a:srgbClr val="000000">
                      <a:alpha val="40000"/>
                    </a:srgbClr>
                  </a:outerShdw>
                </a:effectLst>
                <a:latin typeface="Trebuchet MS" panose="020B0603020202020204" pitchFamily="34" charset="0"/>
                <a:ea typeface="+mn-ea"/>
                <a:cs typeface="+mn-cs"/>
              </a:rPr>
              <a:t>Melinda</a:t>
            </a:r>
            <a:r>
              <a:rPr lang="it-IT" sz="2000" dirty="0" smtClean="0">
                <a:solidFill>
                  <a:srgbClr val="000099"/>
                </a:solidFill>
              </a:rPr>
              <a:t> </a:t>
            </a:r>
            <a:r>
              <a:rPr lang="it-IT" sz="2000" b="1" dirty="0" smtClean="0">
                <a:solidFill>
                  <a:srgbClr val="000099"/>
                </a:solidFill>
              </a:rPr>
              <a:t/>
            </a:r>
            <a:br>
              <a:rPr lang="it-IT" sz="2000" b="1" dirty="0" smtClean="0">
                <a:solidFill>
                  <a:srgbClr val="000099"/>
                </a:solidFill>
              </a:rPr>
            </a:br>
            <a:endParaRPr lang="it-IT" sz="2400" b="1" dirty="0" smtClean="0">
              <a:solidFill>
                <a:srgbClr val="000099"/>
              </a:solidFill>
            </a:endParaRPr>
          </a:p>
        </p:txBody>
      </p:sp>
      <p:pic>
        <p:nvPicPr>
          <p:cNvPr id="8" name="Immagine 1"/>
          <p:cNvPicPr>
            <a:picLocks noChangeAspect="1"/>
          </p:cNvPicPr>
          <p:nvPr/>
        </p:nvPicPr>
        <p:blipFill>
          <a:blip r:embed="rId2" cstate="print">
            <a:extLst>
              <a:ext uri="{28A0092B-C50C-407E-A947-70E740481C1C}">
                <a14:useLocalDpi xmlns:a14="http://schemas.microsoft.com/office/drawing/2010/main" val="0"/>
              </a:ext>
            </a:extLst>
          </a:blip>
          <a:srcRect t="13148" b="9074"/>
          <a:stretch>
            <a:fillRect/>
          </a:stretch>
        </p:blipFill>
        <p:spPr bwMode="auto">
          <a:xfrm>
            <a:off x="12" y="4293103"/>
            <a:ext cx="2520281" cy="237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Pimprenel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4378" y="4294239"/>
            <a:ext cx="2651539" cy="237626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descr="IMG_130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94819" y="4294239"/>
            <a:ext cx="1882356" cy="2376264"/>
          </a:xfrm>
          <a:prstGeom prst="rect">
            <a:avLst/>
          </a:prstGeom>
          <a:noFill/>
          <a:extLst>
            <a:ext uri="{909E8E84-426E-40DD-AFC4-6F175D3DCCD1}">
              <a14:hiddenFill xmlns:a14="http://schemas.microsoft.com/office/drawing/2010/main">
                <a:solidFill>
                  <a:srgbClr val="FFFFFF"/>
                </a:solidFill>
              </a14:hiddenFill>
            </a:ext>
          </a:extLst>
        </p:spPr>
      </p:pic>
      <p:pic>
        <p:nvPicPr>
          <p:cNvPr id="10" name="Immagin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0312" y="5661248"/>
            <a:ext cx="1711990" cy="1066256"/>
          </a:xfrm>
          <a:prstGeom prst="rect">
            <a:avLst/>
          </a:prstGeom>
        </p:spPr>
      </p:pic>
    </p:spTree>
    <p:extLst>
      <p:ext uri="{BB962C8B-B14F-4D97-AF65-F5344CB8AC3E}">
        <p14:creationId xmlns:p14="http://schemas.microsoft.com/office/powerpoint/2010/main" val="2452861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52412" y="0"/>
            <a:ext cx="7772401" cy="1143000"/>
          </a:xfrm>
        </p:spPr>
        <p:txBody>
          <a:bodyPr/>
          <a:lstStyle/>
          <a:p>
            <a:r>
              <a:rPr lang="it-IT" sz="4000" b="1" dirty="0" smtClean="0">
                <a:solidFill>
                  <a:srgbClr val="000099"/>
                </a:solidFill>
              </a:rPr>
              <a:t> </a:t>
            </a:r>
            <a:endParaRPr lang="it-IT" b="1" dirty="0" smtClean="0">
              <a:solidFill>
                <a:srgbClr val="000099"/>
              </a:solidFill>
            </a:endParaRPr>
          </a:p>
        </p:txBody>
      </p:sp>
      <p:sp>
        <p:nvSpPr>
          <p:cNvPr id="4099" name="Rectangle 3"/>
          <p:cNvSpPr>
            <a:spLocks noGrp="1" noChangeArrowheads="1"/>
          </p:cNvSpPr>
          <p:nvPr>
            <p:ph type="body" idx="1"/>
          </p:nvPr>
        </p:nvSpPr>
        <p:spPr>
          <a:xfrm>
            <a:off x="179511" y="188641"/>
            <a:ext cx="8856984" cy="4525963"/>
          </a:xfrm>
        </p:spPr>
        <p:txBody>
          <a:bodyPr>
            <a:normAutofit fontScale="92500" lnSpcReduction="20000"/>
          </a:bodyPr>
          <a:lstStyle/>
          <a:p>
            <a:pPr marL="0" indent="0" algn="ctr">
              <a:lnSpc>
                <a:spcPct val="90000"/>
              </a:lnSpc>
              <a:buNone/>
            </a:pPr>
            <a:r>
              <a:rPr lang="it-IT" sz="2800" b="1" dirty="0">
                <a:ln w="12700">
                  <a:solidFill>
                    <a:srgbClr val="1F497D">
                      <a:satMod val="155000"/>
                    </a:srgbClr>
                  </a:solidFill>
                  <a:prstDash val="solid"/>
                </a:ln>
                <a:solidFill>
                  <a:srgbClr val="002060"/>
                </a:solidFill>
                <a:effectLst>
                  <a:outerShdw blurRad="41275" dist="20320" dir="1800000" algn="tl" rotWithShape="0">
                    <a:srgbClr val="000000">
                      <a:alpha val="40000"/>
                    </a:srgbClr>
                  </a:outerShdw>
                </a:effectLst>
                <a:latin typeface="Trebuchet MS" panose="020B0603020202020204" pitchFamily="34" charset="0"/>
              </a:rPr>
              <a:t>Il progetto  IPOGEO di </a:t>
            </a:r>
            <a:r>
              <a:rPr lang="it-IT" sz="2800" b="1" dirty="0" smtClean="0">
                <a:ln w="12700">
                  <a:solidFill>
                    <a:srgbClr val="1F497D">
                      <a:satMod val="155000"/>
                    </a:srgbClr>
                  </a:solidFill>
                  <a:prstDash val="solid"/>
                </a:ln>
                <a:solidFill>
                  <a:srgbClr val="002060"/>
                </a:solidFill>
                <a:effectLst>
                  <a:outerShdw blurRad="41275" dist="20320" dir="1800000" algn="tl" rotWithShape="0">
                    <a:srgbClr val="000000">
                      <a:alpha val="40000"/>
                    </a:srgbClr>
                  </a:outerShdw>
                </a:effectLst>
                <a:latin typeface="Trebuchet MS" panose="020B0603020202020204" pitchFamily="34" charset="0"/>
              </a:rPr>
              <a:t>Melinda</a:t>
            </a:r>
            <a:endParaRPr lang="it-IT" sz="2800" b="1" dirty="0">
              <a:ln w="12700">
                <a:solidFill>
                  <a:srgbClr val="1F497D">
                    <a:satMod val="155000"/>
                  </a:srgbClr>
                </a:solidFill>
                <a:prstDash val="solid"/>
              </a:ln>
              <a:solidFill>
                <a:srgbClr val="002060"/>
              </a:solidFill>
              <a:effectLst>
                <a:outerShdw blurRad="41275" dist="20320" dir="1800000" algn="tl" rotWithShape="0">
                  <a:srgbClr val="000000">
                    <a:alpha val="40000"/>
                  </a:srgbClr>
                </a:outerShdw>
              </a:effectLst>
              <a:latin typeface="Trebuchet MS" panose="020B0603020202020204" pitchFamily="34" charset="0"/>
            </a:endParaRPr>
          </a:p>
          <a:p>
            <a:pPr marL="0" indent="0" algn="ctr">
              <a:lnSpc>
                <a:spcPct val="90000"/>
              </a:lnSpc>
              <a:buNone/>
            </a:pPr>
            <a:r>
              <a:rPr lang="it-IT" sz="2400" b="1" dirty="0" smtClean="0">
                <a:solidFill>
                  <a:srgbClr val="000099"/>
                </a:solidFill>
              </a:rPr>
              <a:t> </a:t>
            </a:r>
            <a:endParaRPr lang="it-IT" sz="2400" dirty="0" smtClean="0">
              <a:solidFill>
                <a:srgbClr val="000099"/>
              </a:solidFill>
            </a:endParaRPr>
          </a:p>
          <a:p>
            <a:pPr marL="609600" indent="-609600">
              <a:lnSpc>
                <a:spcPct val="90000"/>
              </a:lnSpc>
              <a:buFontTx/>
              <a:buAutoNum type="arabicPeriod"/>
            </a:pPr>
            <a:r>
              <a:rPr lang="it-IT" sz="2500" dirty="0">
                <a:solidFill>
                  <a:srgbClr val="2D2D8A">
                    <a:lumMod val="75000"/>
                  </a:srgbClr>
                </a:solidFill>
                <a:effectLst>
                  <a:outerShdw blurRad="38100" dist="38100" dir="2700000" algn="tl">
                    <a:srgbClr val="000000">
                      <a:alpha val="43137"/>
                    </a:srgbClr>
                  </a:outerShdw>
                </a:effectLst>
              </a:rPr>
              <a:t>Cosa abbiamo fatto fino ad oggi? </a:t>
            </a:r>
            <a:r>
              <a:rPr lang="it-IT" sz="2400" dirty="0" smtClean="0">
                <a:solidFill>
                  <a:srgbClr val="FF0000"/>
                </a:solidFill>
              </a:rPr>
              <a:t>1900 vagoni celle (2014-2016)</a:t>
            </a:r>
          </a:p>
          <a:p>
            <a:pPr marL="609600" indent="-609600">
              <a:lnSpc>
                <a:spcPct val="90000"/>
              </a:lnSpc>
              <a:buFontTx/>
              <a:buAutoNum type="arabicPeriod"/>
            </a:pPr>
            <a:r>
              <a:rPr lang="it-IT" sz="2500" dirty="0">
                <a:solidFill>
                  <a:srgbClr val="2D2D8A">
                    <a:lumMod val="75000"/>
                  </a:srgbClr>
                </a:solidFill>
                <a:effectLst>
                  <a:outerShdw blurRad="38100" dist="38100" dir="2700000" algn="tl">
                    <a:srgbClr val="000000">
                      <a:alpha val="43137"/>
                    </a:srgbClr>
                  </a:outerShdw>
                </a:effectLst>
              </a:rPr>
              <a:t>E cosa faremo   domani? </a:t>
            </a:r>
            <a:r>
              <a:rPr lang="it-IT" sz="2400" dirty="0" smtClean="0">
                <a:solidFill>
                  <a:srgbClr val="FF0000"/>
                </a:solidFill>
              </a:rPr>
              <a:t>900 vagoni celle (2017)</a:t>
            </a:r>
          </a:p>
          <a:p>
            <a:pPr marL="609600" indent="-609600">
              <a:lnSpc>
                <a:spcPct val="90000"/>
              </a:lnSpc>
              <a:buFontTx/>
              <a:buAutoNum type="arabicPeriod"/>
            </a:pPr>
            <a:r>
              <a:rPr lang="en-US" sz="2500" dirty="0" err="1" smtClean="0">
                <a:solidFill>
                  <a:srgbClr val="2D2D8A">
                    <a:lumMod val="75000"/>
                  </a:srgbClr>
                </a:solidFill>
                <a:effectLst>
                  <a:outerShdw blurRad="38100" dist="38100" dir="2700000" algn="tl">
                    <a:srgbClr val="000000">
                      <a:alpha val="43137"/>
                    </a:srgbClr>
                  </a:outerShdw>
                </a:effectLst>
              </a:rPr>
              <a:t>Qual</a:t>
            </a:r>
            <a:r>
              <a:rPr lang="en-US" sz="2500" dirty="0" smtClean="0">
                <a:solidFill>
                  <a:srgbClr val="2D2D8A">
                    <a:lumMod val="75000"/>
                  </a:srgbClr>
                </a:solidFill>
                <a:effectLst>
                  <a:outerShdw blurRad="38100" dist="38100" dir="2700000" algn="tl">
                    <a:srgbClr val="000000">
                      <a:alpha val="43137"/>
                    </a:srgbClr>
                  </a:outerShdw>
                </a:effectLst>
              </a:rPr>
              <a:t> è </a:t>
            </a:r>
            <a:r>
              <a:rPr lang="en-US" sz="2500" dirty="0">
                <a:solidFill>
                  <a:srgbClr val="2D2D8A">
                    <a:lumMod val="75000"/>
                  </a:srgbClr>
                </a:solidFill>
                <a:effectLst>
                  <a:outerShdw blurRad="38100" dist="38100" dir="2700000" algn="tl">
                    <a:srgbClr val="000000">
                      <a:alpha val="43137"/>
                    </a:srgbClr>
                  </a:outerShdw>
                </a:effectLst>
              </a:rPr>
              <a:t>la </a:t>
            </a:r>
            <a:r>
              <a:rPr lang="en-US" sz="2500" dirty="0" err="1">
                <a:solidFill>
                  <a:srgbClr val="2D2D8A">
                    <a:lumMod val="75000"/>
                  </a:srgbClr>
                </a:solidFill>
                <a:effectLst>
                  <a:outerShdw blurRad="38100" dist="38100" dir="2700000" algn="tl">
                    <a:srgbClr val="000000">
                      <a:alpha val="43137"/>
                    </a:srgbClr>
                  </a:outerShdw>
                </a:effectLst>
              </a:rPr>
              <a:t>possibile</a:t>
            </a:r>
            <a:r>
              <a:rPr lang="en-US" sz="2500" dirty="0">
                <a:solidFill>
                  <a:srgbClr val="2D2D8A">
                    <a:lumMod val="75000"/>
                  </a:srgbClr>
                </a:solidFill>
                <a:effectLst>
                  <a:outerShdw blurRad="38100" dist="38100" dir="2700000" algn="tl">
                    <a:srgbClr val="000000">
                      <a:alpha val="43137"/>
                    </a:srgbClr>
                  </a:outerShdw>
                </a:effectLst>
              </a:rPr>
              <a:t> </a:t>
            </a:r>
            <a:r>
              <a:rPr lang="en-US" sz="2500" dirty="0" err="1">
                <a:solidFill>
                  <a:srgbClr val="2D2D8A">
                    <a:lumMod val="75000"/>
                  </a:srgbClr>
                </a:solidFill>
                <a:effectLst>
                  <a:outerShdw blurRad="38100" dist="38100" dir="2700000" algn="tl">
                    <a:srgbClr val="000000">
                      <a:alpha val="43137"/>
                    </a:srgbClr>
                  </a:outerShdw>
                </a:effectLst>
              </a:rPr>
              <a:t>evoluzione</a:t>
            </a:r>
            <a:r>
              <a:rPr lang="en-US" sz="2500" dirty="0">
                <a:solidFill>
                  <a:srgbClr val="2D2D8A">
                    <a:lumMod val="75000"/>
                  </a:srgbClr>
                </a:solidFill>
                <a:effectLst>
                  <a:outerShdw blurRad="38100" dist="38100" dir="2700000" algn="tl">
                    <a:srgbClr val="000000">
                      <a:alpha val="43137"/>
                    </a:srgbClr>
                  </a:outerShdw>
                </a:effectLst>
              </a:rPr>
              <a:t> di </a:t>
            </a:r>
            <a:r>
              <a:rPr lang="en-US" sz="2500" dirty="0" err="1">
                <a:solidFill>
                  <a:srgbClr val="2D2D8A">
                    <a:lumMod val="75000"/>
                  </a:srgbClr>
                </a:solidFill>
                <a:effectLst>
                  <a:outerShdw blurRad="38100" dist="38100" dir="2700000" algn="tl">
                    <a:srgbClr val="000000">
                      <a:alpha val="43137"/>
                    </a:srgbClr>
                  </a:outerShdw>
                </a:effectLst>
              </a:rPr>
              <a:t>medio</a:t>
            </a:r>
            <a:r>
              <a:rPr lang="en-US" sz="2500" dirty="0">
                <a:solidFill>
                  <a:srgbClr val="2D2D8A">
                    <a:lumMod val="75000"/>
                  </a:srgbClr>
                </a:solidFill>
                <a:effectLst>
                  <a:outerShdw blurRad="38100" dist="38100" dir="2700000" algn="tl">
                    <a:srgbClr val="000000">
                      <a:alpha val="43137"/>
                    </a:srgbClr>
                  </a:outerShdw>
                </a:effectLst>
              </a:rPr>
              <a:t> </a:t>
            </a:r>
            <a:r>
              <a:rPr lang="en-US" sz="2500" dirty="0" err="1">
                <a:solidFill>
                  <a:srgbClr val="2D2D8A">
                    <a:lumMod val="75000"/>
                  </a:srgbClr>
                </a:solidFill>
                <a:effectLst>
                  <a:outerShdw blurRad="38100" dist="38100" dir="2700000" algn="tl">
                    <a:srgbClr val="000000">
                      <a:alpha val="43137"/>
                    </a:srgbClr>
                  </a:outerShdw>
                </a:effectLst>
              </a:rPr>
              <a:t>termine</a:t>
            </a:r>
            <a:r>
              <a:rPr lang="en-US" sz="2500" dirty="0">
                <a:solidFill>
                  <a:srgbClr val="2D2D8A">
                    <a:lumMod val="75000"/>
                  </a:srgbClr>
                </a:solidFill>
                <a:effectLst>
                  <a:outerShdw blurRad="38100" dist="38100" dir="2700000" algn="tl">
                    <a:srgbClr val="000000">
                      <a:alpha val="43137"/>
                    </a:srgbClr>
                  </a:outerShdw>
                </a:effectLst>
              </a:rPr>
              <a:t>? </a:t>
            </a:r>
            <a:r>
              <a:rPr lang="en-US" sz="2400" dirty="0" err="1" smtClean="0">
                <a:solidFill>
                  <a:srgbClr val="FF0000"/>
                </a:solidFill>
                <a:cs typeface="Arial" charset="0"/>
              </a:rPr>
              <a:t>Ipotesi</a:t>
            </a:r>
            <a:r>
              <a:rPr lang="en-US" sz="2400" dirty="0" smtClean="0">
                <a:solidFill>
                  <a:srgbClr val="FF0000"/>
                </a:solidFill>
                <a:cs typeface="Arial" charset="0"/>
              </a:rPr>
              <a:t> </a:t>
            </a:r>
            <a:r>
              <a:rPr lang="en-US" sz="2400" dirty="0" smtClean="0">
                <a:solidFill>
                  <a:srgbClr val="FF0000"/>
                </a:solidFill>
                <a:cs typeface="Arial" charset="0"/>
              </a:rPr>
              <a:t>di </a:t>
            </a:r>
            <a:r>
              <a:rPr lang="en-US" sz="2400" dirty="0" err="1" smtClean="0">
                <a:solidFill>
                  <a:srgbClr val="FF0000"/>
                </a:solidFill>
                <a:cs typeface="Arial" charset="0"/>
              </a:rPr>
              <a:t>acquisto</a:t>
            </a:r>
            <a:r>
              <a:rPr lang="en-US" sz="2400" dirty="0" smtClean="0">
                <a:solidFill>
                  <a:srgbClr val="FF0000"/>
                </a:solidFill>
                <a:cs typeface="Arial" charset="0"/>
              </a:rPr>
              <a:t> accesso e galleria </a:t>
            </a:r>
            <a:r>
              <a:rPr lang="en-US" sz="2400" dirty="0" err="1" smtClean="0">
                <a:solidFill>
                  <a:srgbClr val="FF0000"/>
                </a:solidFill>
                <a:cs typeface="Arial" charset="0"/>
              </a:rPr>
              <a:t>principale</a:t>
            </a:r>
            <a:r>
              <a:rPr lang="en-US" sz="2400" dirty="0" smtClean="0">
                <a:solidFill>
                  <a:srgbClr val="FF0000"/>
                </a:solidFill>
                <a:cs typeface="Arial" charset="0"/>
              </a:rPr>
              <a:t> , </a:t>
            </a:r>
            <a:r>
              <a:rPr lang="en-US" sz="2400" dirty="0" err="1" smtClean="0">
                <a:solidFill>
                  <a:srgbClr val="FF0000"/>
                </a:solidFill>
                <a:cs typeface="Arial" charset="0"/>
              </a:rPr>
              <a:t>sviluppo</a:t>
            </a:r>
            <a:r>
              <a:rPr lang="en-US" sz="2400" dirty="0" smtClean="0">
                <a:solidFill>
                  <a:srgbClr val="FF0000"/>
                </a:solidFill>
                <a:cs typeface="Arial" charset="0"/>
              </a:rPr>
              <a:t> di un </a:t>
            </a:r>
            <a:r>
              <a:rPr lang="en-US" sz="2400" dirty="0" err="1" smtClean="0">
                <a:solidFill>
                  <a:srgbClr val="FF0000"/>
                </a:solidFill>
                <a:cs typeface="Arial" charset="0"/>
              </a:rPr>
              <a:t>progetto</a:t>
            </a:r>
            <a:r>
              <a:rPr lang="en-US" sz="2400" dirty="0" smtClean="0">
                <a:solidFill>
                  <a:srgbClr val="FF0000"/>
                </a:solidFill>
                <a:cs typeface="Arial" charset="0"/>
              </a:rPr>
              <a:t> di marketing </a:t>
            </a:r>
            <a:r>
              <a:rPr lang="en-US" sz="2400" dirty="0" err="1" smtClean="0">
                <a:solidFill>
                  <a:srgbClr val="FF0000"/>
                </a:solidFill>
                <a:cs typeface="Arial" charset="0"/>
              </a:rPr>
              <a:t>territoriale</a:t>
            </a:r>
            <a:r>
              <a:rPr lang="en-US" sz="2400" dirty="0" smtClean="0">
                <a:solidFill>
                  <a:srgbClr val="FF0000"/>
                </a:solidFill>
                <a:cs typeface="Arial" charset="0"/>
              </a:rPr>
              <a:t> (in </a:t>
            </a:r>
            <a:r>
              <a:rPr lang="en-US" sz="2400" dirty="0" err="1" smtClean="0">
                <a:solidFill>
                  <a:srgbClr val="FF0000"/>
                </a:solidFill>
                <a:cs typeface="Arial" charset="0"/>
              </a:rPr>
              <a:t>ipotesi</a:t>
            </a:r>
            <a:r>
              <a:rPr lang="en-US" sz="2400" dirty="0" smtClean="0">
                <a:solidFill>
                  <a:srgbClr val="FF0000"/>
                </a:solidFill>
                <a:cs typeface="Arial" charset="0"/>
              </a:rPr>
              <a:t> </a:t>
            </a:r>
            <a:r>
              <a:rPr lang="en-US" sz="2400" dirty="0" err="1" smtClean="0">
                <a:solidFill>
                  <a:srgbClr val="FF0000"/>
                </a:solidFill>
                <a:cs typeface="Arial" charset="0"/>
              </a:rPr>
              <a:t>museo</a:t>
            </a:r>
            <a:r>
              <a:rPr lang="en-US" sz="2400" dirty="0" smtClean="0">
                <a:solidFill>
                  <a:srgbClr val="FF0000"/>
                </a:solidFill>
                <a:cs typeface="Arial" charset="0"/>
              </a:rPr>
              <a:t> </a:t>
            </a:r>
            <a:r>
              <a:rPr lang="en-US" sz="2400" dirty="0" err="1" smtClean="0">
                <a:solidFill>
                  <a:srgbClr val="FF0000"/>
                </a:solidFill>
                <a:cs typeface="Arial" charset="0"/>
              </a:rPr>
              <a:t>della</a:t>
            </a:r>
            <a:r>
              <a:rPr lang="en-US" sz="2400" dirty="0" smtClean="0">
                <a:solidFill>
                  <a:srgbClr val="FF0000"/>
                </a:solidFill>
                <a:cs typeface="Arial" charset="0"/>
              </a:rPr>
              <a:t> </a:t>
            </a:r>
            <a:r>
              <a:rPr lang="en-US" sz="2400" dirty="0" err="1" smtClean="0">
                <a:solidFill>
                  <a:srgbClr val="FF0000"/>
                </a:solidFill>
                <a:cs typeface="Arial" charset="0"/>
              </a:rPr>
              <a:t>sostenibilità</a:t>
            </a:r>
            <a:r>
              <a:rPr lang="en-US" sz="2400" dirty="0" smtClean="0">
                <a:solidFill>
                  <a:srgbClr val="FF0000"/>
                </a:solidFill>
                <a:cs typeface="Arial" charset="0"/>
              </a:rPr>
              <a:t> )</a:t>
            </a:r>
            <a:r>
              <a:rPr lang="en-US" sz="2400" dirty="0" err="1" smtClean="0">
                <a:solidFill>
                  <a:srgbClr val="FF0000"/>
                </a:solidFill>
                <a:cs typeface="Arial" charset="0"/>
              </a:rPr>
              <a:t>colllegamento</a:t>
            </a:r>
            <a:r>
              <a:rPr lang="en-US" sz="2400" dirty="0" smtClean="0">
                <a:solidFill>
                  <a:srgbClr val="FF0000"/>
                </a:solidFill>
                <a:cs typeface="Arial" charset="0"/>
              </a:rPr>
              <a:t> con </a:t>
            </a:r>
            <a:r>
              <a:rPr lang="en-US" sz="2400" dirty="0" err="1" smtClean="0">
                <a:solidFill>
                  <a:srgbClr val="FF0000"/>
                </a:solidFill>
                <a:cs typeface="Arial" charset="0"/>
              </a:rPr>
              <a:t>Mondomelinda</a:t>
            </a:r>
            <a:r>
              <a:rPr lang="en-US" sz="2400" dirty="0" smtClean="0">
                <a:solidFill>
                  <a:srgbClr val="FF0000"/>
                </a:solidFill>
                <a:cs typeface="Arial" charset="0"/>
              </a:rPr>
              <a:t> </a:t>
            </a:r>
            <a:r>
              <a:rPr lang="en-US" sz="2400" dirty="0" smtClean="0">
                <a:solidFill>
                  <a:srgbClr val="FF0000"/>
                </a:solidFill>
                <a:cs typeface="Arial" charset="0"/>
              </a:rPr>
              <a:t>e </a:t>
            </a:r>
            <a:r>
              <a:rPr lang="en-US" sz="2400" dirty="0" smtClean="0">
                <a:solidFill>
                  <a:srgbClr val="FF0000"/>
                </a:solidFill>
                <a:cs typeface="Arial" charset="0"/>
              </a:rPr>
              <a:t>APT </a:t>
            </a:r>
            <a:r>
              <a:rPr lang="en-US" sz="2400" dirty="0" err="1" smtClean="0">
                <a:solidFill>
                  <a:srgbClr val="FF0000"/>
                </a:solidFill>
                <a:cs typeface="Arial" charset="0"/>
              </a:rPr>
              <a:t>territoriale</a:t>
            </a:r>
            <a:r>
              <a:rPr lang="en-US" sz="2400" dirty="0" smtClean="0">
                <a:solidFill>
                  <a:srgbClr val="FF0000"/>
                </a:solidFill>
                <a:cs typeface="Arial" charset="0"/>
              </a:rPr>
              <a:t> </a:t>
            </a:r>
            <a:endParaRPr lang="en-US" sz="2400" dirty="0" smtClean="0">
              <a:solidFill>
                <a:srgbClr val="FF0000"/>
              </a:solidFill>
              <a:cs typeface="Arial" charset="0"/>
            </a:endParaRPr>
          </a:p>
          <a:p>
            <a:pPr marL="609600" indent="-609600">
              <a:lnSpc>
                <a:spcPct val="90000"/>
              </a:lnSpc>
              <a:buFontTx/>
              <a:buAutoNum type="arabicPeriod"/>
            </a:pPr>
            <a:r>
              <a:rPr lang="it-IT" sz="2500" dirty="0">
                <a:solidFill>
                  <a:srgbClr val="2D2D8A">
                    <a:lumMod val="75000"/>
                  </a:srgbClr>
                </a:solidFill>
                <a:effectLst>
                  <a:outerShdw blurRad="38100" dist="38100" dir="2700000" algn="tl">
                    <a:srgbClr val="000000">
                      <a:alpha val="43137"/>
                    </a:srgbClr>
                  </a:outerShdw>
                </a:effectLst>
              </a:rPr>
              <a:t>Quali sono i benefici attesi? </a:t>
            </a:r>
            <a:r>
              <a:rPr lang="it-IT" sz="2400" dirty="0" smtClean="0">
                <a:solidFill>
                  <a:srgbClr val="FF0000"/>
                </a:solidFill>
              </a:rPr>
              <a:t>Coinvolgimento del consumatore- turista in un momento di attenzione alle buone pratiche agricole e ai messaggi di qualità e sostenibilità del nostro </a:t>
            </a:r>
            <a:r>
              <a:rPr lang="it-IT" sz="2400" dirty="0" smtClean="0">
                <a:solidFill>
                  <a:srgbClr val="FF0000"/>
                </a:solidFill>
              </a:rPr>
              <a:t>prodotto-territorio. </a:t>
            </a:r>
            <a:endParaRPr lang="it-IT" sz="2400" dirty="0" smtClean="0">
              <a:solidFill>
                <a:srgbClr val="FF0000"/>
              </a:solidFill>
            </a:endParaRPr>
          </a:p>
          <a:p>
            <a:pPr marL="609600" indent="-609600">
              <a:lnSpc>
                <a:spcPct val="90000"/>
              </a:lnSpc>
              <a:buFontTx/>
              <a:buAutoNum type="arabicPeriod"/>
            </a:pPr>
            <a:r>
              <a:rPr lang="it-IT" sz="2500" dirty="0">
                <a:solidFill>
                  <a:srgbClr val="2D2D8A">
                    <a:lumMod val="75000"/>
                  </a:srgbClr>
                </a:solidFill>
                <a:effectLst>
                  <a:outerShdw blurRad="38100" dist="38100" dir="2700000" algn="tl">
                    <a:srgbClr val="000000">
                      <a:alpha val="43137"/>
                    </a:srgbClr>
                  </a:outerShdw>
                </a:effectLst>
              </a:rPr>
              <a:t>Altro </a:t>
            </a:r>
            <a:r>
              <a:rPr lang="it-IT" sz="2500" dirty="0">
                <a:solidFill>
                  <a:srgbClr val="2D2D8A">
                    <a:lumMod val="75000"/>
                  </a:srgbClr>
                </a:solidFill>
                <a:effectLst>
                  <a:outerShdw blurRad="38100" dist="38100" dir="2700000" algn="tl">
                    <a:srgbClr val="000000">
                      <a:alpha val="43137"/>
                    </a:srgbClr>
                  </a:outerShdw>
                </a:effectLst>
              </a:rPr>
              <a:t>? </a:t>
            </a:r>
            <a:r>
              <a:rPr lang="it-IT" sz="2400" dirty="0" smtClean="0">
                <a:solidFill>
                  <a:srgbClr val="FF0000"/>
                </a:solidFill>
              </a:rPr>
              <a:t>Possibili ulteriori necessità </a:t>
            </a:r>
            <a:r>
              <a:rPr lang="it-IT" sz="2400" dirty="0" smtClean="0">
                <a:solidFill>
                  <a:srgbClr val="FF0000"/>
                </a:solidFill>
              </a:rPr>
              <a:t>frigoconservazione? meccanizzazione?</a:t>
            </a:r>
            <a:endParaRPr lang="it-IT" sz="2400" dirty="0">
              <a:solidFill>
                <a:srgbClr val="FF0000"/>
              </a:solidFill>
            </a:endParaRPr>
          </a:p>
          <a:p>
            <a:pPr marL="609600" indent="-609600">
              <a:lnSpc>
                <a:spcPct val="90000"/>
              </a:lnSpc>
              <a:buFontTx/>
              <a:buNone/>
            </a:pPr>
            <a:endParaRPr lang="it-IT" sz="2800" dirty="0" smtClean="0">
              <a:solidFill>
                <a:srgbClr val="000099"/>
              </a:solidFill>
            </a:endParaRPr>
          </a:p>
          <a:p>
            <a:pPr marL="609600" indent="-609600">
              <a:lnSpc>
                <a:spcPct val="90000"/>
              </a:lnSpc>
              <a:buFontTx/>
              <a:buNone/>
            </a:pPr>
            <a:r>
              <a:rPr lang="it-IT" sz="2800" dirty="0" smtClean="0">
                <a:solidFill>
                  <a:schemeClr val="accent2"/>
                </a:solidFill>
              </a:rPr>
              <a:t> </a:t>
            </a:r>
          </a:p>
          <a:p>
            <a:pPr marL="609600" indent="-609600">
              <a:lnSpc>
                <a:spcPct val="90000"/>
              </a:lnSpc>
              <a:buFontTx/>
              <a:buNone/>
            </a:pPr>
            <a:endParaRPr lang="it-IT" sz="2800" dirty="0" smtClean="0">
              <a:solidFill>
                <a:schemeClr val="accent2"/>
              </a:solidFill>
            </a:endParaRPr>
          </a:p>
        </p:txBody>
      </p:sp>
      <p:pic>
        <p:nvPicPr>
          <p:cNvPr id="5" name="Immagine 4" descr="IMG_047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5696" y="4005064"/>
            <a:ext cx="3945596" cy="2630399"/>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5661248"/>
            <a:ext cx="1711990" cy="1066256"/>
          </a:xfrm>
          <a:prstGeom prst="rect">
            <a:avLst/>
          </a:prstGeom>
        </p:spPr>
      </p:pic>
    </p:spTree>
    <p:extLst>
      <p:ext uri="{BB962C8B-B14F-4D97-AF65-F5344CB8AC3E}">
        <p14:creationId xmlns:p14="http://schemas.microsoft.com/office/powerpoint/2010/main" val="3288840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732300"/>
            <a:ext cx="6912768" cy="5197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magin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0312" y="5661248"/>
            <a:ext cx="1711990" cy="1066256"/>
          </a:xfrm>
          <a:prstGeom prst="rect">
            <a:avLst/>
          </a:prstGeom>
        </p:spPr>
      </p:pic>
      <p:sp>
        <p:nvSpPr>
          <p:cNvPr id="5" name="Rettangolo 4"/>
          <p:cNvSpPr/>
          <p:nvPr/>
        </p:nvSpPr>
        <p:spPr>
          <a:xfrm>
            <a:off x="0" y="116632"/>
            <a:ext cx="9144000" cy="424732"/>
          </a:xfrm>
          <a:prstGeom prst="rect">
            <a:avLst/>
          </a:prstGeom>
        </p:spPr>
        <p:txBody>
          <a:bodyPr wrap="square">
            <a:spAutoFit/>
          </a:bodyPr>
          <a:lstStyle/>
          <a:p>
            <a:pPr algn="ctr">
              <a:lnSpc>
                <a:spcPct val="90000"/>
              </a:lnSpc>
            </a:pPr>
            <a:r>
              <a:rPr lang="it-IT" sz="2400" b="1" dirty="0" smtClean="0">
                <a:ln w="12700">
                  <a:solidFill>
                    <a:srgbClr val="1F497D">
                      <a:satMod val="155000"/>
                    </a:srgbClr>
                  </a:solidFill>
                  <a:prstDash val="solid"/>
                </a:ln>
                <a:solidFill>
                  <a:srgbClr val="002060"/>
                </a:solidFill>
                <a:effectLst>
                  <a:outerShdw blurRad="41275" dist="20320" dir="1800000" algn="tl" rotWithShape="0">
                    <a:srgbClr val="000000">
                      <a:alpha val="40000"/>
                    </a:srgbClr>
                  </a:outerShdw>
                </a:effectLst>
                <a:latin typeface="Trebuchet MS" panose="020B0603020202020204" pitchFamily="34" charset="0"/>
              </a:rPr>
              <a:t>La proprietà del sito Ipogeo</a:t>
            </a:r>
            <a:endParaRPr lang="it-IT" sz="2400" b="1" dirty="0">
              <a:ln w="12700">
                <a:solidFill>
                  <a:srgbClr val="1F497D">
                    <a:satMod val="155000"/>
                  </a:srgbClr>
                </a:solidFill>
                <a:prstDash val="solid"/>
              </a:ln>
              <a:solidFill>
                <a:srgbClr val="002060"/>
              </a:solidFill>
              <a:effectLst>
                <a:outerShdw blurRad="41275" dist="20320" dir="1800000" algn="tl" rotWithShape="0">
                  <a:srgbClr val="000000">
                    <a:alpha val="40000"/>
                  </a:srgbClr>
                </a:outerShdw>
              </a:effectLst>
              <a:latin typeface="Trebuchet MS" panose="020B0603020202020204" pitchFamily="34" charset="0"/>
            </a:endParaRPr>
          </a:p>
        </p:txBody>
      </p:sp>
    </p:spTree>
    <p:extLst>
      <p:ext uri="{BB962C8B-B14F-4D97-AF65-F5344CB8AC3E}">
        <p14:creationId xmlns:p14="http://schemas.microsoft.com/office/powerpoint/2010/main" val="643944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asellaDiTesto 1"/>
          <p:cNvSpPr txBox="1"/>
          <p:nvPr/>
        </p:nvSpPr>
        <p:spPr>
          <a:xfrm>
            <a:off x="179512" y="3068960"/>
            <a:ext cx="6192688" cy="3139321"/>
          </a:xfrm>
          <a:prstGeom prst="rect">
            <a:avLst/>
          </a:prstGeom>
          <a:noFill/>
        </p:spPr>
        <p:txBody>
          <a:bodyPr wrap="square">
            <a:spAutoFit/>
          </a:bodyPr>
          <a:lstStyle/>
          <a:p>
            <a:pPr fontAlgn="base">
              <a:spcBef>
                <a:spcPct val="0"/>
              </a:spcBef>
              <a:spcAft>
                <a:spcPct val="0"/>
              </a:spcAft>
              <a:defRPr/>
            </a:pPr>
            <a:r>
              <a:rPr lang="it-IT" sz="2000" dirty="0">
                <a:solidFill>
                  <a:srgbClr val="2D2D8A">
                    <a:lumMod val="75000"/>
                  </a:srgbClr>
                </a:solidFill>
              </a:rPr>
              <a:t>I</a:t>
            </a:r>
            <a:r>
              <a:rPr lang="it-IT" sz="2000" dirty="0" smtClean="0">
                <a:solidFill>
                  <a:srgbClr val="2D2D8A">
                    <a:lumMod val="75000"/>
                  </a:srgbClr>
                </a:solidFill>
              </a:rPr>
              <a:t>l </a:t>
            </a:r>
            <a:r>
              <a:rPr lang="it-IT" sz="2000" dirty="0">
                <a:solidFill>
                  <a:srgbClr val="2D2D8A">
                    <a:lumMod val="75000"/>
                  </a:srgbClr>
                </a:solidFill>
              </a:rPr>
              <a:t>riconoscimento ideato da </a:t>
            </a:r>
            <a:r>
              <a:rPr lang="it-IT" sz="2000" dirty="0" err="1">
                <a:solidFill>
                  <a:srgbClr val="2D2D8A">
                    <a:lumMod val="75000"/>
                  </a:srgbClr>
                </a:solidFill>
              </a:rPr>
              <a:t>Bernoni</a:t>
            </a:r>
            <a:r>
              <a:rPr lang="it-IT" sz="2000" dirty="0">
                <a:solidFill>
                  <a:srgbClr val="2D2D8A">
                    <a:lumMod val="75000"/>
                  </a:srgbClr>
                </a:solidFill>
              </a:rPr>
              <a:t> Grant Thornton che </a:t>
            </a:r>
            <a:r>
              <a:rPr lang="it-IT" sz="2000" dirty="0">
                <a:solidFill>
                  <a:srgbClr val="2D2D8A">
                    <a:lumMod val="75000"/>
                  </a:srgbClr>
                </a:solidFill>
                <a:effectLst>
                  <a:outerShdw blurRad="38100" dist="38100" dir="2700000" algn="tl">
                    <a:srgbClr val="000000">
                      <a:alpha val="43137"/>
                    </a:srgbClr>
                  </a:outerShdw>
                </a:effectLst>
              </a:rPr>
              <a:t>premia le imprese italiane che maggiormente hanno investito in iniziative verso l’ambiente</a:t>
            </a:r>
            <a:r>
              <a:rPr lang="it-IT" sz="2000" dirty="0">
                <a:solidFill>
                  <a:srgbClr val="2D2D8A">
                    <a:lumMod val="75000"/>
                  </a:srgbClr>
                </a:solidFill>
              </a:rPr>
              <a:t>, </a:t>
            </a:r>
            <a:r>
              <a:rPr lang="it-IT" sz="2000" dirty="0">
                <a:solidFill>
                  <a:srgbClr val="2D2D8A">
                    <a:lumMod val="75000"/>
                  </a:srgbClr>
                </a:solidFill>
                <a:effectLst>
                  <a:outerShdw blurRad="38100" dist="38100" dir="2700000" algn="tl">
                    <a:srgbClr val="000000">
                      <a:alpha val="43137"/>
                    </a:srgbClr>
                  </a:outerShdw>
                </a:effectLst>
              </a:rPr>
              <a:t>l’economia e il territorio tramite interventi volti al risparmio e al contenimento energetico</a:t>
            </a:r>
            <a:r>
              <a:rPr lang="it-IT" sz="2000" dirty="0" smtClean="0">
                <a:solidFill>
                  <a:srgbClr val="2D2D8A">
                    <a:lumMod val="75000"/>
                  </a:srgbClr>
                </a:solidFill>
                <a:effectLst>
                  <a:outerShdw blurRad="38100" dist="38100" dir="2700000" algn="tl">
                    <a:srgbClr val="000000">
                      <a:alpha val="43137"/>
                    </a:srgbClr>
                  </a:outerShdw>
                </a:effectLst>
              </a:rPr>
              <a:t>.</a:t>
            </a:r>
          </a:p>
          <a:p>
            <a:pPr fontAlgn="base">
              <a:spcBef>
                <a:spcPct val="0"/>
              </a:spcBef>
              <a:spcAft>
                <a:spcPct val="0"/>
              </a:spcAft>
              <a:defRPr/>
            </a:pPr>
            <a:endParaRPr lang="it-IT" sz="2000" dirty="0">
              <a:solidFill>
                <a:srgbClr val="2D2D8A">
                  <a:lumMod val="75000"/>
                </a:srgbClr>
              </a:solidFill>
              <a:effectLst>
                <a:outerShdw blurRad="38100" dist="38100" dir="2700000" algn="tl">
                  <a:srgbClr val="000000">
                    <a:alpha val="43137"/>
                  </a:srgbClr>
                </a:outerShdw>
              </a:effectLst>
            </a:endParaRPr>
          </a:p>
          <a:p>
            <a:pPr fontAlgn="base">
              <a:spcBef>
                <a:spcPct val="0"/>
              </a:spcBef>
              <a:spcAft>
                <a:spcPct val="0"/>
              </a:spcAft>
              <a:defRPr/>
            </a:pPr>
            <a:r>
              <a:rPr lang="it-IT" sz="2400" dirty="0" smtClean="0">
                <a:solidFill>
                  <a:srgbClr val="2D2D8A">
                    <a:lumMod val="75000"/>
                  </a:srgbClr>
                </a:solidFill>
                <a:effectLst>
                  <a:outerShdw blurRad="38100" dist="38100" dir="2700000" algn="tl">
                    <a:srgbClr val="000000">
                      <a:alpha val="43137"/>
                    </a:srgbClr>
                  </a:outerShdw>
                </a:effectLst>
              </a:rPr>
              <a:t>Premiazione avvenuta il 28.09.2015 </a:t>
            </a:r>
          </a:p>
          <a:p>
            <a:pPr fontAlgn="base">
              <a:spcBef>
                <a:spcPct val="0"/>
              </a:spcBef>
              <a:spcAft>
                <a:spcPct val="0"/>
              </a:spcAft>
              <a:defRPr/>
            </a:pPr>
            <a:r>
              <a:rPr lang="it-IT" sz="2400" dirty="0" smtClean="0">
                <a:solidFill>
                  <a:srgbClr val="2D2D8A">
                    <a:lumMod val="75000"/>
                  </a:srgbClr>
                </a:solidFill>
                <a:effectLst>
                  <a:outerShdw blurRad="38100" dist="38100" dir="2700000" algn="tl">
                    <a:srgbClr val="000000">
                      <a:alpha val="43137"/>
                    </a:srgbClr>
                  </a:outerShdw>
                </a:effectLst>
              </a:rPr>
              <a:t>SEDE </a:t>
            </a:r>
            <a:r>
              <a:rPr lang="it-IT" sz="2400" dirty="0">
                <a:solidFill>
                  <a:srgbClr val="2D2D8A">
                    <a:lumMod val="75000"/>
                  </a:srgbClr>
                </a:solidFill>
                <a:effectLst>
                  <a:outerShdw blurRad="38100" dist="38100" dir="2700000" algn="tl">
                    <a:srgbClr val="000000">
                      <a:alpha val="43137"/>
                    </a:srgbClr>
                  </a:outerShdw>
                </a:effectLst>
              </a:rPr>
              <a:t>GRUPPO 24 ORE </a:t>
            </a:r>
            <a:r>
              <a:rPr lang="it-IT" sz="2400" dirty="0" smtClean="0">
                <a:solidFill>
                  <a:srgbClr val="2D2D8A">
                    <a:lumMod val="75000"/>
                  </a:srgbClr>
                </a:solidFill>
                <a:effectLst>
                  <a:outerShdw blurRad="38100" dist="38100" dir="2700000" algn="tl">
                    <a:srgbClr val="000000">
                      <a:alpha val="43137"/>
                    </a:srgbClr>
                  </a:outerShdw>
                </a:effectLst>
              </a:rPr>
              <a:t>– SALA </a:t>
            </a:r>
            <a:r>
              <a:rPr lang="it-IT" sz="2400" dirty="0">
                <a:solidFill>
                  <a:srgbClr val="2D2D8A">
                    <a:lumMod val="75000"/>
                  </a:srgbClr>
                </a:solidFill>
                <a:effectLst>
                  <a:outerShdw blurRad="38100" dist="38100" dir="2700000" algn="tl">
                    <a:srgbClr val="000000">
                      <a:alpha val="43137"/>
                    </a:srgbClr>
                  </a:outerShdw>
                </a:effectLst>
              </a:rPr>
              <a:t>BIANCHI </a:t>
            </a:r>
            <a:r>
              <a:rPr lang="it-IT" sz="2400" dirty="0" smtClean="0">
                <a:solidFill>
                  <a:srgbClr val="2D2D8A">
                    <a:lumMod val="75000"/>
                  </a:srgbClr>
                </a:solidFill>
                <a:effectLst>
                  <a:outerShdw blurRad="38100" dist="38100" dir="2700000" algn="tl">
                    <a:srgbClr val="000000">
                      <a:alpha val="43137"/>
                    </a:srgbClr>
                  </a:outerShdw>
                </a:effectLst>
              </a:rPr>
              <a:t>MILANO</a:t>
            </a:r>
          </a:p>
          <a:p>
            <a:pPr fontAlgn="base">
              <a:spcBef>
                <a:spcPct val="0"/>
              </a:spcBef>
              <a:spcAft>
                <a:spcPct val="0"/>
              </a:spcAft>
              <a:defRPr/>
            </a:pPr>
            <a:endParaRPr lang="it-IT" sz="600" b="1" dirty="0">
              <a:solidFill>
                <a:srgbClr val="2D2D8A">
                  <a:lumMod val="75000"/>
                </a:srgbClr>
              </a:solidFill>
              <a:effectLst>
                <a:outerShdw blurRad="38100" dist="38100" dir="2700000" algn="tl">
                  <a:srgbClr val="000000">
                    <a:alpha val="43137"/>
                  </a:srgbClr>
                </a:outerShdw>
              </a:effectLst>
            </a:endParaRPr>
          </a:p>
        </p:txBody>
      </p:sp>
      <p:pic>
        <p:nvPicPr>
          <p:cNvPr id="2050" name="Picture 2" descr="http://www.luciamaria.it/var/plain_site/storage/images/media/images/generiche/sostenibilita-etica-sociale-e-ambientale2/90219-1-ita-IT/sostenibilita-etica-sociale-e-ambientale.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1389" y="3573016"/>
            <a:ext cx="2621091" cy="1872208"/>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36512" y="159023"/>
            <a:ext cx="9144000" cy="400110"/>
          </a:xfrm>
          <a:prstGeom prst="rect">
            <a:avLst/>
          </a:prstGeom>
          <a:noFill/>
        </p:spPr>
        <p:txBody>
          <a:bodyPr wrap="square">
            <a:spAutoFit/>
          </a:bodyPr>
          <a:lstStyle>
            <a:defPPr>
              <a:defRPr lang="it-IT"/>
            </a:defPPr>
            <a:lvl1pPr>
              <a:defRPr sz="2400" b="1">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defRPr>
            </a:lvl1pPr>
          </a:lstStyle>
          <a:p>
            <a:pPr fontAlgn="base">
              <a:spcBef>
                <a:spcPct val="0"/>
              </a:spcBef>
              <a:spcAft>
                <a:spcPct val="0"/>
              </a:spcAft>
            </a:pPr>
            <a:r>
              <a:rPr lang="it-IT" sz="2000" dirty="0">
                <a:solidFill>
                  <a:srgbClr val="0E2652"/>
                </a:solidFill>
              </a:rPr>
              <a:t>PREMI E RICONOSCIMENTI</a:t>
            </a: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764704"/>
            <a:ext cx="8991606"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http://blog.quicibo.it/wp-content/uploads/2015/04/cropped-sole24ore2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908720"/>
            <a:ext cx="4127103" cy="10719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9" descr="http://cdn.usetopscore.com/uploads/856/media_items/baroque-boutique-competition-winner-june-2013.400.300.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996913">
            <a:off x="6732345" y="1819521"/>
            <a:ext cx="1875872" cy="1406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8918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239095"/>
            <a:ext cx="5756030" cy="4134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5755" y="1297724"/>
            <a:ext cx="2688755" cy="4075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46" y="692696"/>
            <a:ext cx="9160446"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O:\Transito\Marketing\Premi IPOGEO Good Energy Award, Sodalitas e Conf. Stampa MI Stelline\Premo  Good Energy Award (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38770"/>
            <a:ext cx="9144000" cy="6580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7130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1" descr="https://animaimpresa.files.wordpress.com/2011/05/sodalitas-network-oriz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764704"/>
            <a:ext cx="3157197" cy="15841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042190"/>
            <a:ext cx="3663167" cy="3979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9" descr="http://cdn.usetopscore.com/uploads/856/media_items/baroque-boutique-competition-winner-june-2013.400.300.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9996913">
            <a:off x="2893878" y="2948152"/>
            <a:ext cx="1684545" cy="1263409"/>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4139952" y="764704"/>
            <a:ext cx="4680520" cy="1384995"/>
          </a:xfrm>
          <a:prstGeom prst="rect">
            <a:avLst/>
          </a:prstGeom>
          <a:noFill/>
        </p:spPr>
        <p:txBody>
          <a:bodyPr wrap="square">
            <a:spAutoFit/>
          </a:bodyPr>
          <a:lstStyle/>
          <a:p>
            <a:pPr algn="ctr" fontAlgn="base">
              <a:spcBef>
                <a:spcPct val="0"/>
              </a:spcBef>
              <a:spcAft>
                <a:spcPct val="0"/>
              </a:spcAft>
              <a:defRPr/>
            </a:pPr>
            <a:r>
              <a:rPr lang="it-IT" sz="2400" dirty="0" err="1" smtClean="0">
                <a:solidFill>
                  <a:srgbClr val="333399">
                    <a:lumMod val="75000"/>
                  </a:srgbClr>
                </a:solidFill>
                <a:effectLst>
                  <a:outerShdw blurRad="38100" dist="38100" dir="2700000" algn="tl">
                    <a:srgbClr val="000000">
                      <a:alpha val="43137"/>
                    </a:srgbClr>
                  </a:outerShdw>
                </a:effectLst>
              </a:rPr>
              <a:t>Sodalitas</a:t>
            </a:r>
            <a:r>
              <a:rPr lang="it-IT" sz="2400" dirty="0" smtClean="0">
                <a:solidFill>
                  <a:srgbClr val="333399">
                    <a:lumMod val="75000"/>
                  </a:srgbClr>
                </a:solidFill>
                <a:effectLst>
                  <a:outerShdw blurRad="38100" dist="38100" dir="2700000" algn="tl">
                    <a:srgbClr val="000000">
                      <a:alpha val="43137"/>
                    </a:srgbClr>
                  </a:outerShdw>
                </a:effectLst>
              </a:rPr>
              <a:t> Social Award </a:t>
            </a:r>
          </a:p>
          <a:p>
            <a:pPr fontAlgn="base">
              <a:spcBef>
                <a:spcPct val="0"/>
              </a:spcBef>
              <a:spcAft>
                <a:spcPct val="0"/>
              </a:spcAft>
              <a:defRPr/>
            </a:pPr>
            <a:r>
              <a:rPr lang="it-IT" sz="2000" dirty="0">
                <a:solidFill>
                  <a:srgbClr val="333399">
                    <a:lumMod val="75000"/>
                  </a:srgbClr>
                </a:solidFill>
              </a:rPr>
              <a:t>D</a:t>
            </a:r>
            <a:r>
              <a:rPr lang="it-IT" sz="2000" dirty="0" smtClean="0">
                <a:solidFill>
                  <a:srgbClr val="333399">
                    <a:lumMod val="75000"/>
                  </a:srgbClr>
                </a:solidFill>
              </a:rPr>
              <a:t>edicato alle iniziative </a:t>
            </a:r>
            <a:r>
              <a:rPr lang="it-IT" sz="2000" dirty="0">
                <a:solidFill>
                  <a:srgbClr val="333399">
                    <a:lumMod val="75000"/>
                  </a:srgbClr>
                </a:solidFill>
              </a:rPr>
              <a:t>che in questi anni hanno </a:t>
            </a:r>
            <a:r>
              <a:rPr lang="it-IT" sz="2000" dirty="0" smtClean="0">
                <a:solidFill>
                  <a:srgbClr val="333399">
                    <a:lumMod val="75000"/>
                  </a:srgbClr>
                </a:solidFill>
              </a:rPr>
              <a:t>contribuito </a:t>
            </a:r>
            <a:r>
              <a:rPr lang="it-IT" sz="2000" dirty="0">
                <a:solidFill>
                  <a:srgbClr val="333399">
                    <a:lumMod val="75000"/>
                  </a:srgbClr>
                </a:solidFill>
              </a:rPr>
              <a:t>a diffondere la cultura della </a:t>
            </a:r>
            <a:r>
              <a:rPr lang="it-IT" sz="2000" dirty="0">
                <a:solidFill>
                  <a:srgbClr val="333399">
                    <a:lumMod val="75000"/>
                  </a:srgbClr>
                </a:solidFill>
                <a:effectLst>
                  <a:outerShdw blurRad="38100" dist="38100" dir="2700000" algn="tl">
                    <a:srgbClr val="000000">
                      <a:alpha val="43137"/>
                    </a:srgbClr>
                  </a:outerShdw>
                </a:effectLst>
              </a:rPr>
              <a:t>Sostenibilità </a:t>
            </a:r>
            <a:r>
              <a:rPr lang="it-IT" sz="2000" dirty="0" smtClean="0">
                <a:solidFill>
                  <a:srgbClr val="333399">
                    <a:lumMod val="75000"/>
                  </a:srgbClr>
                </a:solidFill>
                <a:effectLst>
                  <a:outerShdw blurRad="38100" dist="38100" dir="2700000" algn="tl">
                    <a:srgbClr val="000000">
                      <a:alpha val="43137"/>
                    </a:srgbClr>
                  </a:outerShdw>
                </a:effectLst>
              </a:rPr>
              <a:t>d’impresa</a:t>
            </a:r>
            <a:endParaRPr lang="it-IT" sz="2000" b="1" dirty="0">
              <a:solidFill>
                <a:srgbClr val="333399">
                  <a:lumMod val="75000"/>
                </a:srgbClr>
              </a:solidFill>
              <a:effectLst>
                <a:outerShdw blurRad="38100" dist="38100" dir="2700000" algn="tl">
                  <a:srgbClr val="000000">
                    <a:alpha val="43137"/>
                  </a:srgbClr>
                </a:outerShdw>
              </a:effectLst>
            </a:endParaRPr>
          </a:p>
        </p:txBody>
      </p:sp>
      <p:sp>
        <p:nvSpPr>
          <p:cNvPr id="6" name="CasellaDiTesto 5"/>
          <p:cNvSpPr txBox="1"/>
          <p:nvPr/>
        </p:nvSpPr>
        <p:spPr>
          <a:xfrm>
            <a:off x="4139952" y="2276872"/>
            <a:ext cx="4824536" cy="1015663"/>
          </a:xfrm>
          <a:prstGeom prst="rect">
            <a:avLst/>
          </a:prstGeom>
          <a:noFill/>
        </p:spPr>
        <p:txBody>
          <a:bodyPr wrap="square">
            <a:spAutoFit/>
          </a:bodyPr>
          <a:lstStyle/>
          <a:p>
            <a:pPr algn="ctr" fontAlgn="base">
              <a:spcBef>
                <a:spcPct val="0"/>
              </a:spcBef>
              <a:spcAft>
                <a:spcPct val="0"/>
              </a:spcAft>
              <a:defRPr/>
            </a:pPr>
            <a:r>
              <a:rPr lang="it-IT" dirty="0" smtClean="0">
                <a:solidFill>
                  <a:srgbClr val="2D2D8A">
                    <a:lumMod val="75000"/>
                  </a:srgbClr>
                </a:solidFill>
              </a:rPr>
              <a:t>A Melinda il Primo premio </a:t>
            </a:r>
            <a:r>
              <a:rPr lang="it-IT" dirty="0">
                <a:solidFill>
                  <a:srgbClr val="2D2D8A">
                    <a:lumMod val="75000"/>
                  </a:srgbClr>
                </a:solidFill>
              </a:rPr>
              <a:t>nel settore </a:t>
            </a:r>
            <a:r>
              <a:rPr lang="it-IT" sz="2000" dirty="0" smtClean="0">
                <a:solidFill>
                  <a:srgbClr val="2D2D8A">
                    <a:lumMod val="75000"/>
                  </a:srgbClr>
                </a:solidFill>
                <a:effectLst>
                  <a:outerShdw blurRad="38100" dist="38100" dir="2700000" algn="tl">
                    <a:srgbClr val="000000">
                      <a:alpha val="43137"/>
                    </a:srgbClr>
                  </a:outerShdw>
                </a:effectLst>
              </a:rPr>
              <a:t>«Terza </a:t>
            </a:r>
            <a:r>
              <a:rPr lang="it-IT" sz="2000" dirty="0">
                <a:solidFill>
                  <a:srgbClr val="2D2D8A">
                    <a:lumMod val="75000"/>
                  </a:srgbClr>
                </a:solidFill>
                <a:effectLst>
                  <a:outerShdw blurRad="38100" dist="38100" dir="2700000" algn="tl">
                    <a:srgbClr val="000000">
                      <a:alpha val="43137"/>
                    </a:srgbClr>
                  </a:outerShdw>
                </a:effectLst>
              </a:rPr>
              <a:t>rivoluzione industriale e nuovi sistemi </a:t>
            </a:r>
            <a:r>
              <a:rPr lang="it-IT" sz="2000" dirty="0" smtClean="0">
                <a:solidFill>
                  <a:srgbClr val="2D2D8A">
                    <a:lumMod val="75000"/>
                  </a:srgbClr>
                </a:solidFill>
                <a:effectLst>
                  <a:outerShdw blurRad="38100" dist="38100" dir="2700000" algn="tl">
                    <a:srgbClr val="000000">
                      <a:alpha val="43137"/>
                    </a:srgbClr>
                  </a:outerShdw>
                </a:effectLst>
              </a:rPr>
              <a:t>produttivi»</a:t>
            </a:r>
            <a:endParaRPr lang="it-IT" sz="2000" b="1" dirty="0">
              <a:solidFill>
                <a:srgbClr val="2D2D8A">
                  <a:lumMod val="75000"/>
                </a:srgbClr>
              </a:solidFill>
              <a:effectLst>
                <a:outerShdw blurRad="38100" dist="38100" dir="2700000" algn="tl">
                  <a:srgbClr val="000000">
                    <a:alpha val="43137"/>
                  </a:srgbClr>
                </a:outerShdw>
              </a:effectLst>
            </a:endParaRPr>
          </a:p>
        </p:txBody>
      </p:sp>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5385" y="4581128"/>
            <a:ext cx="5141111" cy="1191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CasellaDiTesto 11"/>
          <p:cNvSpPr txBox="1"/>
          <p:nvPr/>
        </p:nvSpPr>
        <p:spPr>
          <a:xfrm>
            <a:off x="36512" y="159023"/>
            <a:ext cx="9144000" cy="400110"/>
          </a:xfrm>
          <a:prstGeom prst="rect">
            <a:avLst/>
          </a:prstGeom>
          <a:noFill/>
        </p:spPr>
        <p:txBody>
          <a:bodyPr wrap="square">
            <a:spAutoFit/>
          </a:bodyPr>
          <a:lstStyle>
            <a:defPPr>
              <a:defRPr lang="it-IT"/>
            </a:defPPr>
            <a:lvl1pPr>
              <a:defRPr sz="2400" b="1">
                <a:solidFill>
                  <a:schemeClr val="accent6">
                    <a:lumMod val="75000"/>
                  </a:schemeClr>
                </a:solidFill>
                <a:effectLst>
                  <a:outerShdw blurRad="38100" dist="38100" dir="2700000" algn="tl">
                    <a:srgbClr val="000000">
                      <a:alpha val="43137"/>
                    </a:srgbClr>
                  </a:outerShdw>
                </a:effectLst>
                <a:latin typeface="Trebuchet MS" panose="020B0603020202020204" pitchFamily="34" charset="0"/>
              </a:defRPr>
            </a:lvl1pPr>
          </a:lstStyle>
          <a:p>
            <a:pPr fontAlgn="base">
              <a:spcBef>
                <a:spcPct val="0"/>
              </a:spcBef>
              <a:spcAft>
                <a:spcPct val="0"/>
              </a:spcAft>
            </a:pPr>
            <a:r>
              <a:rPr lang="it-IT" sz="2000" dirty="0">
                <a:solidFill>
                  <a:srgbClr val="0E2652"/>
                </a:solidFill>
              </a:rPr>
              <a:t>PREMI E RICONOSCIMENTI</a:t>
            </a:r>
          </a:p>
        </p:txBody>
      </p:sp>
      <p:sp>
        <p:nvSpPr>
          <p:cNvPr id="8" name="Rettangolo 7"/>
          <p:cNvSpPr/>
          <p:nvPr/>
        </p:nvSpPr>
        <p:spPr>
          <a:xfrm>
            <a:off x="4283968" y="3801234"/>
            <a:ext cx="4752528" cy="707886"/>
          </a:xfrm>
          <a:prstGeom prst="rect">
            <a:avLst/>
          </a:prstGeom>
        </p:spPr>
        <p:txBody>
          <a:bodyPr wrap="square">
            <a:spAutoFit/>
          </a:bodyPr>
          <a:lstStyle/>
          <a:p>
            <a:pPr fontAlgn="base">
              <a:spcBef>
                <a:spcPct val="0"/>
              </a:spcBef>
              <a:spcAft>
                <a:spcPct val="0"/>
              </a:spcAft>
              <a:defRPr/>
            </a:pPr>
            <a:r>
              <a:rPr lang="it-IT" sz="2000" dirty="0" smtClean="0">
                <a:solidFill>
                  <a:srgbClr val="2D2D8A">
                    <a:lumMod val="75000"/>
                  </a:srgbClr>
                </a:solidFill>
                <a:effectLst>
                  <a:outerShdw blurRad="38100" dist="38100" dir="2700000" algn="tl">
                    <a:srgbClr val="000000">
                      <a:alpha val="43137"/>
                    </a:srgbClr>
                  </a:outerShdw>
                </a:effectLst>
              </a:rPr>
              <a:t>Premiazione avvenuta il 30.09.2015</a:t>
            </a:r>
            <a:endParaRPr lang="it-IT" sz="2000" dirty="0">
              <a:solidFill>
                <a:srgbClr val="2D2D8A">
                  <a:lumMod val="75000"/>
                </a:srgbClr>
              </a:solidFill>
              <a:effectLst>
                <a:outerShdw blurRad="38100" dist="38100" dir="2700000" algn="tl">
                  <a:srgbClr val="000000">
                    <a:alpha val="43137"/>
                  </a:srgbClr>
                </a:outerShdw>
              </a:effectLst>
            </a:endParaRPr>
          </a:p>
          <a:p>
            <a:pPr fontAlgn="base">
              <a:spcBef>
                <a:spcPct val="0"/>
              </a:spcBef>
              <a:spcAft>
                <a:spcPct val="0"/>
              </a:spcAft>
              <a:defRPr/>
            </a:pPr>
            <a:r>
              <a:rPr lang="it-IT" sz="2000" dirty="0" smtClean="0">
                <a:solidFill>
                  <a:srgbClr val="2D2D8A">
                    <a:lumMod val="75000"/>
                  </a:srgbClr>
                </a:solidFill>
                <a:effectLst>
                  <a:outerShdw blurRad="38100" dist="38100" dir="2700000" algn="tl">
                    <a:srgbClr val="000000">
                      <a:alpha val="43137"/>
                    </a:srgbClr>
                  </a:outerShdw>
                </a:effectLst>
              </a:rPr>
              <a:t>PALAZZO MEZZANOTTE – PIAZZA AFFARI</a:t>
            </a:r>
            <a:endParaRPr lang="it-IT" sz="2000" dirty="0">
              <a:solidFill>
                <a:srgbClr val="2D2D8A">
                  <a:lumMod val="75000"/>
                </a:srgb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115170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O:\Transito\Marketing\Premi IPOGEO Good Energy Award, Sodalitas e Conf. Stampa MI Stelline\Premio Sodalita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072" y="836712"/>
            <a:ext cx="7884368" cy="5256245"/>
          </a:xfrm>
          <a:prstGeom prst="rect">
            <a:avLst/>
          </a:prstGeom>
          <a:noFill/>
          <a:extLst>
            <a:ext uri="{909E8E84-426E-40DD-AFC4-6F175D3DCCD1}">
              <a14:hiddenFill xmlns:a14="http://schemas.microsoft.com/office/drawing/2010/main">
                <a:solidFill>
                  <a:srgbClr val="FFFFFF"/>
                </a:solidFill>
              </a14:hiddenFill>
            </a:ext>
          </a:extLst>
        </p:spPr>
      </p:pic>
      <p:pic>
        <p:nvPicPr>
          <p:cNvPr id="11" name="Immagin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0312" y="5661248"/>
            <a:ext cx="1711990" cy="1066256"/>
          </a:xfrm>
          <a:prstGeom prst="rect">
            <a:avLst/>
          </a:prstGeom>
        </p:spPr>
      </p:pic>
    </p:spTree>
    <p:extLst>
      <p:ext uri="{BB962C8B-B14F-4D97-AF65-F5344CB8AC3E}">
        <p14:creationId xmlns:p14="http://schemas.microsoft.com/office/powerpoint/2010/main" val="41192695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47" y="1036422"/>
            <a:ext cx="4833739" cy="4768857"/>
          </a:xfrm>
          <a:prstGeom prst="rect">
            <a:avLst/>
          </a:prstGeom>
          <a:noFill/>
          <a:ln>
            <a:noFill/>
          </a:ln>
          <a:effectLst>
            <a:outerShdw blurRad="50800" dist="38100" dir="10800000" algn="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36512" y="159038"/>
            <a:ext cx="9144000" cy="400110"/>
          </a:xfrm>
          <a:prstGeom prst="rect">
            <a:avLst/>
          </a:prstGeom>
          <a:noFill/>
        </p:spPr>
        <p:txBody>
          <a:bodyPr wrap="square">
            <a:spAutoFit/>
          </a:bodyPr>
          <a:lstStyle/>
          <a:p>
            <a:pPr>
              <a:defRPr/>
            </a:pPr>
            <a:r>
              <a:rPr lang="it-IT" sz="2000" b="1" dirty="0">
                <a:solidFill>
                  <a:srgbClr val="0E2652"/>
                </a:solidFill>
                <a:effectLst>
                  <a:outerShdw blurRad="38100" dist="38100" dir="2700000" algn="tl">
                    <a:srgbClr val="000000">
                      <a:alpha val="43137"/>
                    </a:srgbClr>
                  </a:outerShdw>
                </a:effectLst>
                <a:latin typeface="Trebuchet MS" panose="020B0603020202020204" pitchFamily="34" charset="0"/>
              </a:rPr>
              <a:t>VISIBILITA’ TELEVISIONE</a:t>
            </a:r>
          </a:p>
        </p:txBody>
      </p:sp>
      <p:sp>
        <p:nvSpPr>
          <p:cNvPr id="6" name="CasellaDiTesto 5"/>
          <p:cNvSpPr txBox="1"/>
          <p:nvPr/>
        </p:nvSpPr>
        <p:spPr>
          <a:xfrm>
            <a:off x="5580112" y="3134578"/>
            <a:ext cx="3456384" cy="1754326"/>
          </a:xfrm>
          <a:prstGeom prst="rect">
            <a:avLst/>
          </a:prstGeom>
          <a:noFill/>
        </p:spPr>
        <p:txBody>
          <a:bodyPr wrap="square">
            <a:spAutoFit/>
          </a:bodyPr>
          <a:lstStyle/>
          <a:p>
            <a:pPr>
              <a:defRPr/>
            </a:pPr>
            <a:r>
              <a:rPr lang="it-IT" sz="2000" dirty="0">
                <a:solidFill>
                  <a:srgbClr val="2D2D8A">
                    <a:lumMod val="75000"/>
                  </a:srgbClr>
                </a:solidFill>
                <a:effectLst>
                  <a:outerShdw blurRad="38100" dist="38100" dir="2700000" algn="tl">
                    <a:srgbClr val="000000">
                      <a:alpha val="43137"/>
                    </a:srgbClr>
                  </a:outerShdw>
                </a:effectLst>
              </a:rPr>
              <a:t>Celle Ipogee nella puntata di </a:t>
            </a:r>
            <a:r>
              <a:rPr lang="it-IT" sz="2800" b="1" dirty="0">
                <a:solidFill>
                  <a:srgbClr val="2D2D8A">
                    <a:lumMod val="75000"/>
                  </a:srgbClr>
                </a:solidFill>
                <a:effectLst>
                  <a:outerShdw blurRad="38100" dist="38100" dir="2700000" algn="tl">
                    <a:srgbClr val="000000">
                      <a:alpha val="43137"/>
                    </a:srgbClr>
                  </a:outerShdw>
                </a:effectLst>
              </a:rPr>
              <a:t>«Petrolio» </a:t>
            </a:r>
            <a:r>
              <a:rPr lang="it-IT" sz="2000" dirty="0">
                <a:solidFill>
                  <a:srgbClr val="2D2D8A">
                    <a:lumMod val="75000"/>
                  </a:srgbClr>
                </a:solidFill>
                <a:effectLst>
                  <a:outerShdw blurRad="38100" dist="38100" dir="2700000" algn="tl">
                    <a:srgbClr val="000000">
                      <a:alpha val="43137"/>
                    </a:srgbClr>
                  </a:outerShdw>
                </a:effectLst>
              </a:rPr>
              <a:t>del 04.05.2015: trasmissione alla ricerca delle ricchezze dell’Italia.</a:t>
            </a:r>
          </a:p>
        </p:txBody>
      </p:sp>
      <p:pic>
        <p:nvPicPr>
          <p:cNvPr id="7" name="Picture 3" descr="https://upload.wikimedia.org/wikipedia/it/thumb/7/73/Logo_Rai_1_2010.svg/1280px-Logo_Rai_1_2010.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160" y="1556807"/>
            <a:ext cx="2304256" cy="1189919"/>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p:cNvSpPr txBox="1"/>
          <p:nvPr/>
        </p:nvSpPr>
        <p:spPr>
          <a:xfrm>
            <a:off x="5724128" y="5307245"/>
            <a:ext cx="3168352" cy="400110"/>
          </a:xfrm>
          <a:prstGeom prst="rect">
            <a:avLst/>
          </a:prstGeom>
          <a:noFill/>
        </p:spPr>
        <p:txBody>
          <a:bodyPr wrap="square">
            <a:spAutoFit/>
          </a:bodyPr>
          <a:lstStyle/>
          <a:p>
            <a:pPr>
              <a:defRPr/>
            </a:pPr>
            <a:r>
              <a:rPr lang="it-IT" sz="2000" dirty="0">
                <a:solidFill>
                  <a:srgbClr val="2D2D8A">
                    <a:lumMod val="75000"/>
                  </a:srgbClr>
                </a:solidFill>
                <a:effectLst>
                  <a:outerShdw blurRad="38100" dist="38100" dir="2700000" algn="tl">
                    <a:srgbClr val="000000">
                      <a:alpha val="43137"/>
                    </a:srgbClr>
                  </a:outerShdw>
                </a:effectLst>
              </a:rPr>
              <a:t>Play Video </a:t>
            </a:r>
          </a:p>
        </p:txBody>
      </p:sp>
      <p:sp>
        <p:nvSpPr>
          <p:cNvPr id="9" name="Avanti o successivo 8">
            <a:hlinkClick r:id="rId4" action="ppaction://hlinkfile" highlightClick="1"/>
          </p:cNvPr>
          <p:cNvSpPr/>
          <p:nvPr/>
        </p:nvSpPr>
        <p:spPr>
          <a:xfrm>
            <a:off x="7164288" y="4986095"/>
            <a:ext cx="648072" cy="74716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FFFF"/>
              </a:solidFill>
            </a:endParaRPr>
          </a:p>
        </p:txBody>
      </p:sp>
    </p:spTree>
    <p:extLst>
      <p:ext uri="{BB962C8B-B14F-4D97-AF65-F5344CB8AC3E}">
        <p14:creationId xmlns:p14="http://schemas.microsoft.com/office/powerpoint/2010/main" val="28267286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36512" y="159038"/>
            <a:ext cx="9144000" cy="400110"/>
          </a:xfrm>
          <a:prstGeom prst="rect">
            <a:avLst/>
          </a:prstGeom>
          <a:noFill/>
        </p:spPr>
        <p:txBody>
          <a:bodyPr wrap="square">
            <a:spAutoFit/>
          </a:bodyPr>
          <a:lstStyle/>
          <a:p>
            <a:pPr>
              <a:defRPr/>
            </a:pPr>
            <a:r>
              <a:rPr lang="it-IT" sz="2000" b="1" dirty="0">
                <a:solidFill>
                  <a:srgbClr val="0E2652"/>
                </a:solidFill>
                <a:effectLst>
                  <a:outerShdw blurRad="38100" dist="38100" dir="2700000" algn="tl">
                    <a:srgbClr val="000000">
                      <a:alpha val="43137"/>
                    </a:srgbClr>
                  </a:outerShdw>
                </a:effectLst>
                <a:latin typeface="Trebuchet MS" panose="020B0603020202020204" pitchFamily="34" charset="0"/>
              </a:rPr>
              <a:t>VISIBILITA’ TELEVISIONE</a:t>
            </a:r>
          </a:p>
        </p:txBody>
      </p:sp>
      <p:sp>
        <p:nvSpPr>
          <p:cNvPr id="10" name="CasellaDiTesto 9"/>
          <p:cNvSpPr txBox="1"/>
          <p:nvPr/>
        </p:nvSpPr>
        <p:spPr>
          <a:xfrm>
            <a:off x="5580112" y="3134578"/>
            <a:ext cx="3456384" cy="1138773"/>
          </a:xfrm>
          <a:prstGeom prst="rect">
            <a:avLst/>
          </a:prstGeom>
          <a:noFill/>
        </p:spPr>
        <p:txBody>
          <a:bodyPr wrap="square">
            <a:spAutoFit/>
          </a:bodyPr>
          <a:lstStyle/>
          <a:p>
            <a:pPr>
              <a:defRPr/>
            </a:pPr>
            <a:r>
              <a:rPr lang="it-IT" sz="2000" dirty="0">
                <a:solidFill>
                  <a:srgbClr val="2D2D8A">
                    <a:lumMod val="75000"/>
                  </a:srgbClr>
                </a:solidFill>
                <a:effectLst>
                  <a:outerShdw blurRad="38100" dist="38100" dir="2700000" algn="tl">
                    <a:srgbClr val="000000">
                      <a:alpha val="43137"/>
                    </a:srgbClr>
                  </a:outerShdw>
                </a:effectLst>
              </a:rPr>
              <a:t>Celle Ipogee nella puntata di </a:t>
            </a:r>
            <a:r>
              <a:rPr lang="it-IT" sz="2800" b="1" dirty="0">
                <a:solidFill>
                  <a:srgbClr val="2D2D8A">
                    <a:lumMod val="75000"/>
                  </a:srgbClr>
                </a:solidFill>
                <a:effectLst>
                  <a:outerShdw blurRad="38100" dist="38100" dir="2700000" algn="tl">
                    <a:srgbClr val="000000">
                      <a:alpha val="43137"/>
                    </a:srgbClr>
                  </a:outerShdw>
                </a:effectLst>
              </a:rPr>
              <a:t>«</a:t>
            </a:r>
            <a:r>
              <a:rPr lang="it-IT" sz="2800" b="1" dirty="0" err="1">
                <a:solidFill>
                  <a:srgbClr val="2D2D8A">
                    <a:lumMod val="75000"/>
                  </a:srgbClr>
                </a:solidFill>
                <a:effectLst>
                  <a:outerShdw blurRad="38100" dist="38100" dir="2700000" algn="tl">
                    <a:srgbClr val="000000">
                      <a:alpha val="43137"/>
                    </a:srgbClr>
                  </a:outerShdw>
                </a:effectLst>
              </a:rPr>
              <a:t>Let’s</a:t>
            </a:r>
            <a:r>
              <a:rPr lang="it-IT" sz="2800" b="1" dirty="0">
                <a:solidFill>
                  <a:srgbClr val="2D2D8A">
                    <a:lumMod val="75000"/>
                  </a:srgbClr>
                </a:solidFill>
                <a:effectLst>
                  <a:outerShdw blurRad="38100" dist="38100" dir="2700000" algn="tl">
                    <a:srgbClr val="000000">
                      <a:alpha val="43137"/>
                    </a:srgbClr>
                  </a:outerShdw>
                </a:effectLst>
              </a:rPr>
              <a:t> go </a:t>
            </a:r>
            <a:r>
              <a:rPr lang="it-IT" sz="2800" b="1" dirty="0" err="1">
                <a:solidFill>
                  <a:srgbClr val="2D2D8A">
                    <a:lumMod val="75000"/>
                  </a:srgbClr>
                </a:solidFill>
                <a:effectLst>
                  <a:outerShdw blurRad="38100" dist="38100" dir="2700000" algn="tl">
                    <a:srgbClr val="000000">
                      <a:alpha val="43137"/>
                    </a:srgbClr>
                  </a:outerShdw>
                </a:effectLst>
              </a:rPr>
              <a:t>Italy</a:t>
            </a:r>
            <a:r>
              <a:rPr lang="it-IT" sz="2800" b="1" dirty="0">
                <a:solidFill>
                  <a:srgbClr val="2D2D8A">
                    <a:lumMod val="75000"/>
                  </a:srgbClr>
                </a:solidFill>
                <a:effectLst>
                  <a:outerShdw blurRad="38100" dist="38100" dir="2700000" algn="tl">
                    <a:srgbClr val="000000">
                      <a:alpha val="43137"/>
                    </a:srgbClr>
                  </a:outerShdw>
                </a:effectLst>
              </a:rPr>
              <a:t>»</a:t>
            </a:r>
          </a:p>
          <a:p>
            <a:pPr>
              <a:defRPr/>
            </a:pPr>
            <a:r>
              <a:rPr lang="it-IT" sz="2000" dirty="0" smtClean="0">
                <a:solidFill>
                  <a:srgbClr val="2D2D8A">
                    <a:lumMod val="75000"/>
                  </a:srgbClr>
                </a:solidFill>
                <a:effectLst>
                  <a:outerShdw blurRad="38100" dist="38100" dir="2700000" algn="tl">
                    <a:srgbClr val="000000">
                      <a:alpha val="43137"/>
                    </a:srgbClr>
                  </a:outerShdw>
                </a:effectLst>
              </a:rPr>
              <a:t>novembre </a:t>
            </a:r>
            <a:r>
              <a:rPr lang="it-IT" sz="2000" dirty="0">
                <a:solidFill>
                  <a:srgbClr val="2D2D8A">
                    <a:lumMod val="75000"/>
                  </a:srgbClr>
                </a:solidFill>
                <a:effectLst>
                  <a:outerShdw blurRad="38100" dist="38100" dir="2700000" algn="tl">
                    <a:srgbClr val="000000">
                      <a:alpha val="43137"/>
                    </a:srgbClr>
                  </a:outerShdw>
                </a:effectLst>
              </a:rPr>
              <a:t>2015.</a:t>
            </a:r>
          </a:p>
        </p:txBody>
      </p:sp>
      <p:pic>
        <p:nvPicPr>
          <p:cNvPr id="11" name="Picture 2" descr="https://upload.wikimedia.org/wikipedia/it/thumb/8/83/Logo_Rai_2_2010.svg/1280px-Logo_Rai_2_2010.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2160" y="1593008"/>
            <a:ext cx="2304256" cy="11879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Users\mel037\AppData\Local\Temp\notesEEFD4D\Stamp LetsgoItal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044" y="1932869"/>
            <a:ext cx="5220073" cy="2936291"/>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CasellaDiTesto 12"/>
          <p:cNvSpPr txBox="1"/>
          <p:nvPr/>
        </p:nvSpPr>
        <p:spPr>
          <a:xfrm>
            <a:off x="5724128" y="5307245"/>
            <a:ext cx="3168352" cy="400110"/>
          </a:xfrm>
          <a:prstGeom prst="rect">
            <a:avLst/>
          </a:prstGeom>
          <a:noFill/>
        </p:spPr>
        <p:txBody>
          <a:bodyPr wrap="square">
            <a:spAutoFit/>
          </a:bodyPr>
          <a:lstStyle/>
          <a:p>
            <a:pPr>
              <a:defRPr/>
            </a:pPr>
            <a:r>
              <a:rPr lang="it-IT" sz="2000" dirty="0">
                <a:solidFill>
                  <a:srgbClr val="2D2D8A">
                    <a:lumMod val="75000"/>
                  </a:srgbClr>
                </a:solidFill>
                <a:effectLst>
                  <a:outerShdw blurRad="38100" dist="38100" dir="2700000" algn="tl">
                    <a:srgbClr val="000000">
                      <a:alpha val="43137"/>
                    </a:srgbClr>
                  </a:outerShdw>
                </a:effectLst>
              </a:rPr>
              <a:t>Play Video </a:t>
            </a:r>
          </a:p>
        </p:txBody>
      </p:sp>
      <p:sp>
        <p:nvSpPr>
          <p:cNvPr id="14" name="Avanti o successivo 13">
            <a:hlinkClick r:id="rId4" action="ppaction://hlinkfile" highlightClick="1"/>
          </p:cNvPr>
          <p:cNvSpPr/>
          <p:nvPr/>
        </p:nvSpPr>
        <p:spPr>
          <a:xfrm>
            <a:off x="7164288" y="4986095"/>
            <a:ext cx="648072" cy="74716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FFFF"/>
              </a:solidFill>
            </a:endParaRPr>
          </a:p>
        </p:txBody>
      </p:sp>
    </p:spTree>
    <p:extLst>
      <p:ext uri="{BB962C8B-B14F-4D97-AF65-F5344CB8AC3E}">
        <p14:creationId xmlns:p14="http://schemas.microsoft.com/office/powerpoint/2010/main" val="17367730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36512" y="159038"/>
            <a:ext cx="9144000" cy="400110"/>
          </a:xfrm>
          <a:prstGeom prst="rect">
            <a:avLst/>
          </a:prstGeom>
          <a:noFill/>
        </p:spPr>
        <p:txBody>
          <a:bodyPr wrap="square">
            <a:spAutoFit/>
          </a:bodyPr>
          <a:lstStyle/>
          <a:p>
            <a:pPr>
              <a:defRPr/>
            </a:pPr>
            <a:r>
              <a:rPr lang="it-IT" sz="2000" b="1" dirty="0">
                <a:solidFill>
                  <a:srgbClr val="0E2652"/>
                </a:solidFill>
                <a:effectLst>
                  <a:outerShdw blurRad="38100" dist="38100" dir="2700000" algn="tl">
                    <a:srgbClr val="000000">
                      <a:alpha val="43137"/>
                    </a:srgbClr>
                  </a:outerShdw>
                </a:effectLst>
                <a:latin typeface="Trebuchet MS" panose="020B0603020202020204" pitchFamily="34" charset="0"/>
              </a:rPr>
              <a:t>VISIBILITA’ TELEVISIONE</a:t>
            </a:r>
          </a:p>
        </p:txBody>
      </p:sp>
      <p:sp>
        <p:nvSpPr>
          <p:cNvPr id="8" name="CasellaDiTesto 7"/>
          <p:cNvSpPr txBox="1"/>
          <p:nvPr/>
        </p:nvSpPr>
        <p:spPr>
          <a:xfrm>
            <a:off x="5687616" y="3132849"/>
            <a:ext cx="3456384" cy="1138773"/>
          </a:xfrm>
          <a:prstGeom prst="rect">
            <a:avLst/>
          </a:prstGeom>
          <a:noFill/>
        </p:spPr>
        <p:txBody>
          <a:bodyPr wrap="square">
            <a:spAutoFit/>
          </a:bodyPr>
          <a:lstStyle/>
          <a:p>
            <a:pPr>
              <a:defRPr/>
            </a:pPr>
            <a:r>
              <a:rPr lang="it-IT" sz="2000" dirty="0">
                <a:solidFill>
                  <a:srgbClr val="2D2D8A">
                    <a:lumMod val="75000"/>
                  </a:srgbClr>
                </a:solidFill>
                <a:effectLst>
                  <a:outerShdw blurRad="38100" dist="38100" dir="2700000" algn="tl">
                    <a:srgbClr val="000000">
                      <a:alpha val="43137"/>
                    </a:srgbClr>
                  </a:outerShdw>
                </a:effectLst>
              </a:rPr>
              <a:t>Celle Ipogee nella puntata di </a:t>
            </a:r>
            <a:r>
              <a:rPr lang="it-IT" sz="2800" b="1" dirty="0" smtClean="0">
                <a:solidFill>
                  <a:srgbClr val="2D2D8A">
                    <a:lumMod val="75000"/>
                  </a:srgbClr>
                </a:solidFill>
                <a:effectLst>
                  <a:outerShdw blurRad="38100" dist="38100" dir="2700000" algn="tl">
                    <a:srgbClr val="000000">
                      <a:alpha val="43137"/>
                    </a:srgbClr>
                  </a:outerShdw>
                </a:effectLst>
              </a:rPr>
              <a:t>«Linea Verde» </a:t>
            </a:r>
            <a:r>
              <a:rPr lang="it-IT" sz="2000" dirty="0">
                <a:solidFill>
                  <a:srgbClr val="2D2D8A">
                    <a:lumMod val="75000"/>
                  </a:srgbClr>
                </a:solidFill>
                <a:effectLst>
                  <a:outerShdw blurRad="38100" dist="38100" dir="2700000" algn="tl">
                    <a:srgbClr val="000000">
                      <a:alpha val="43137"/>
                    </a:srgbClr>
                  </a:outerShdw>
                </a:effectLst>
              </a:rPr>
              <a:t>del </a:t>
            </a:r>
            <a:r>
              <a:rPr lang="it-IT" sz="2000" dirty="0" smtClean="0">
                <a:solidFill>
                  <a:srgbClr val="2D2D8A">
                    <a:lumMod val="75000"/>
                  </a:srgbClr>
                </a:solidFill>
                <a:effectLst>
                  <a:outerShdw blurRad="38100" dist="38100" dir="2700000" algn="tl">
                    <a:srgbClr val="000000">
                      <a:alpha val="43137"/>
                    </a:srgbClr>
                  </a:outerShdw>
                </a:effectLst>
              </a:rPr>
              <a:t>22 novembre 2016</a:t>
            </a:r>
            <a:r>
              <a:rPr lang="it-IT" sz="2000" dirty="0">
                <a:solidFill>
                  <a:srgbClr val="2D2D8A">
                    <a:lumMod val="75000"/>
                  </a:srgbClr>
                </a:solidFill>
                <a:effectLst>
                  <a:outerShdw blurRad="38100" dist="38100" dir="2700000" algn="tl">
                    <a:srgbClr val="000000">
                      <a:alpha val="43137"/>
                    </a:srgbClr>
                  </a:outerShdw>
                </a:effectLst>
              </a:rPr>
              <a:t>.</a:t>
            </a:r>
            <a:endParaRPr lang="it-IT" sz="2000" dirty="0">
              <a:solidFill>
                <a:srgbClr val="2D2D8A">
                  <a:lumMod val="75000"/>
                </a:srgbClr>
              </a:solidFill>
              <a:effectLst>
                <a:outerShdw blurRad="38100" dist="38100" dir="2700000" algn="tl">
                  <a:srgbClr val="000000">
                    <a:alpha val="43137"/>
                  </a:srgbClr>
                </a:outerShdw>
              </a:effectLst>
            </a:endParaRPr>
          </a:p>
        </p:txBody>
      </p:sp>
      <p:pic>
        <p:nvPicPr>
          <p:cNvPr id="9" name="Picture 3" descr="https://upload.wikimedia.org/wikipedia/it/thumb/7/73/Logo_Rai_1_2010.svg/1280px-Logo_Rai_1_2010.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2160" y="1556807"/>
            <a:ext cx="2304256" cy="1189919"/>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Risultati immagini per linea verde melin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988840"/>
            <a:ext cx="4975156" cy="2487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3953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95536" y="44624"/>
            <a:ext cx="8568952" cy="648072"/>
          </a:xfrm>
        </p:spPr>
        <p:txBody>
          <a:bodyPr>
            <a:noAutofit/>
          </a:bodyPr>
          <a:lstStyle/>
          <a:p>
            <a:pPr eaLnBrk="1" hangingPunct="1"/>
            <a:r>
              <a:rPr lang="it-IT" sz="3200" b="1" dirty="0">
                <a:ln w="12700">
                  <a:solidFill>
                    <a:srgbClr val="1F497D">
                      <a:satMod val="155000"/>
                    </a:srgbClr>
                  </a:solidFill>
                  <a:prstDash val="solid"/>
                </a:ln>
                <a:solidFill>
                  <a:srgbClr val="002060"/>
                </a:solidFill>
                <a:effectLst>
                  <a:outerShdw blurRad="41275" dist="20320" dir="1800000" algn="tl" rotWithShape="0">
                    <a:srgbClr val="000000">
                      <a:alpha val="40000"/>
                    </a:srgbClr>
                  </a:outerShdw>
                </a:effectLst>
                <a:latin typeface="Trebuchet MS" panose="020B0603020202020204" pitchFamily="34" charset="0"/>
                <a:ea typeface="+mn-ea"/>
                <a:cs typeface="+mn-cs"/>
              </a:rPr>
              <a:t>Reparto lavorazione Melinda</a:t>
            </a:r>
          </a:p>
        </p:txBody>
      </p:sp>
      <p:graphicFrame>
        <p:nvGraphicFramePr>
          <p:cNvPr id="3" name="Tabella 2"/>
          <p:cNvGraphicFramePr>
            <a:graphicFrameLocks noGrp="1"/>
          </p:cNvGraphicFramePr>
          <p:nvPr>
            <p:extLst>
              <p:ext uri="{D42A27DB-BD31-4B8C-83A1-F6EECF244321}">
                <p14:modId xmlns:p14="http://schemas.microsoft.com/office/powerpoint/2010/main" val="752766992"/>
              </p:ext>
            </p:extLst>
          </p:nvPr>
        </p:nvGraphicFramePr>
        <p:xfrm>
          <a:off x="179512" y="908720"/>
          <a:ext cx="8450311" cy="1962912"/>
        </p:xfrm>
        <a:graphic>
          <a:graphicData uri="http://schemas.openxmlformats.org/drawingml/2006/table">
            <a:tbl>
              <a:tblPr firstCol="1" bandRow="1">
                <a:tableStyleId>{5C22544A-7EE6-4342-B048-85BDC9FD1C3A}</a:tableStyleId>
              </a:tblPr>
              <a:tblGrid>
                <a:gridCol w="1368152"/>
                <a:gridCol w="7082159"/>
              </a:tblGrid>
              <a:tr h="0">
                <a:tc>
                  <a:txBody>
                    <a:bodyPr/>
                    <a:lstStyle/>
                    <a:p>
                      <a:pPr algn="l">
                        <a:lnSpc>
                          <a:spcPct val="115000"/>
                        </a:lnSpc>
                        <a:spcAft>
                          <a:spcPts val="0"/>
                        </a:spcAft>
                      </a:pPr>
                      <a:r>
                        <a:rPr lang="it-IT" sz="1600" dirty="0">
                          <a:effectLst/>
                        </a:rPr>
                        <a:t>16</a:t>
                      </a:r>
                      <a:endParaRPr lang="it-IT" sz="1600" dirty="0">
                        <a:effectLst/>
                        <a:latin typeface="Calibri"/>
                        <a:ea typeface="Calibri"/>
                        <a:cs typeface="Times New Roman"/>
                      </a:endParaRPr>
                    </a:p>
                  </a:txBody>
                  <a:tcPr marL="68580" marR="68580" marT="0" marB="0"/>
                </a:tc>
                <a:tc>
                  <a:txBody>
                    <a:bodyPr/>
                    <a:lstStyle/>
                    <a:p>
                      <a:pPr>
                        <a:lnSpc>
                          <a:spcPct val="115000"/>
                        </a:lnSpc>
                        <a:spcAft>
                          <a:spcPts val="0"/>
                        </a:spcAft>
                      </a:pPr>
                      <a:r>
                        <a:rPr lang="it-IT" sz="1600">
                          <a:effectLst/>
                        </a:rPr>
                        <a:t>Cooperative  frutticole</a:t>
                      </a:r>
                      <a:endParaRPr lang="it-IT" sz="1600">
                        <a:effectLst/>
                        <a:latin typeface="Calibri"/>
                        <a:ea typeface="Calibri"/>
                        <a:cs typeface="Times New Roman"/>
                      </a:endParaRPr>
                    </a:p>
                  </a:txBody>
                  <a:tcPr marL="68580" marR="68580" marT="0" marB="0"/>
                </a:tc>
              </a:tr>
              <a:tr h="0">
                <a:tc>
                  <a:txBody>
                    <a:bodyPr/>
                    <a:lstStyle/>
                    <a:p>
                      <a:pPr algn="l">
                        <a:lnSpc>
                          <a:spcPct val="115000"/>
                        </a:lnSpc>
                        <a:spcAft>
                          <a:spcPts val="0"/>
                        </a:spcAft>
                      </a:pPr>
                      <a:r>
                        <a:rPr lang="it-IT" sz="1600">
                          <a:effectLst/>
                        </a:rPr>
                        <a:t>19 +1              </a:t>
                      </a:r>
                      <a:endParaRPr lang="it-IT" sz="1600">
                        <a:effectLst/>
                        <a:latin typeface="Calibri"/>
                        <a:ea typeface="Calibri"/>
                        <a:cs typeface="Times New Roman"/>
                      </a:endParaRPr>
                    </a:p>
                  </a:txBody>
                  <a:tcPr marL="68580" marR="68580" marT="0" marB="0"/>
                </a:tc>
                <a:tc>
                  <a:txBody>
                    <a:bodyPr/>
                    <a:lstStyle/>
                    <a:p>
                      <a:pPr>
                        <a:lnSpc>
                          <a:spcPct val="115000"/>
                        </a:lnSpc>
                        <a:spcAft>
                          <a:spcPts val="0"/>
                        </a:spcAft>
                      </a:pPr>
                      <a:r>
                        <a:rPr lang="it-IT" sz="1600">
                          <a:effectLst/>
                        </a:rPr>
                        <a:t>Stabilimenti di frigoconservazione</a:t>
                      </a:r>
                      <a:endParaRPr lang="it-IT" sz="1600">
                        <a:effectLst/>
                        <a:latin typeface="Calibri"/>
                        <a:ea typeface="Calibri"/>
                        <a:cs typeface="Times New Roman"/>
                      </a:endParaRPr>
                    </a:p>
                  </a:txBody>
                  <a:tcPr marL="68580" marR="68580" marT="0" marB="0"/>
                </a:tc>
              </a:tr>
              <a:tr h="0">
                <a:tc>
                  <a:txBody>
                    <a:bodyPr/>
                    <a:lstStyle/>
                    <a:p>
                      <a:pPr algn="l">
                        <a:lnSpc>
                          <a:spcPct val="115000"/>
                        </a:lnSpc>
                        <a:spcAft>
                          <a:spcPts val="0"/>
                        </a:spcAft>
                      </a:pPr>
                      <a:r>
                        <a:rPr lang="it-IT" sz="1600">
                          <a:effectLst/>
                        </a:rPr>
                        <a:t>862  +  23       </a:t>
                      </a:r>
                      <a:endParaRPr lang="it-IT" sz="1600">
                        <a:effectLst/>
                        <a:latin typeface="Calibri"/>
                        <a:ea typeface="Calibri"/>
                        <a:cs typeface="Times New Roman"/>
                      </a:endParaRPr>
                    </a:p>
                  </a:txBody>
                  <a:tcPr marL="68580" marR="68580" marT="0" marB="0"/>
                </a:tc>
                <a:tc>
                  <a:txBody>
                    <a:bodyPr/>
                    <a:lstStyle/>
                    <a:p>
                      <a:pPr>
                        <a:lnSpc>
                          <a:spcPct val="115000"/>
                        </a:lnSpc>
                        <a:spcAft>
                          <a:spcPts val="0"/>
                        </a:spcAft>
                      </a:pPr>
                      <a:r>
                        <a:rPr lang="it-IT" sz="1600" dirty="0">
                          <a:effectLst/>
                        </a:rPr>
                        <a:t>Celle frigoconservazione</a:t>
                      </a:r>
                      <a:endParaRPr lang="it-IT" sz="1600" dirty="0">
                        <a:effectLst/>
                        <a:latin typeface="Calibri"/>
                        <a:ea typeface="Calibri"/>
                        <a:cs typeface="Times New Roman"/>
                      </a:endParaRPr>
                    </a:p>
                  </a:txBody>
                  <a:tcPr marL="68580" marR="68580" marT="0" marB="0"/>
                </a:tc>
              </a:tr>
              <a:tr h="0">
                <a:tc>
                  <a:txBody>
                    <a:bodyPr/>
                    <a:lstStyle/>
                    <a:p>
                      <a:pPr algn="l">
                        <a:lnSpc>
                          <a:spcPct val="115000"/>
                        </a:lnSpc>
                        <a:spcAft>
                          <a:spcPts val="0"/>
                        </a:spcAft>
                      </a:pPr>
                      <a:r>
                        <a:rPr lang="it-IT" sz="1600">
                          <a:effectLst/>
                        </a:rPr>
                        <a:t>371.220 tons    </a:t>
                      </a:r>
                      <a:endParaRPr lang="it-IT" sz="1600">
                        <a:effectLst/>
                        <a:latin typeface="Calibri"/>
                        <a:ea typeface="Calibri"/>
                        <a:cs typeface="Times New Roman"/>
                      </a:endParaRPr>
                    </a:p>
                  </a:txBody>
                  <a:tcPr marL="68580" marR="68580" marT="0" marB="0"/>
                </a:tc>
                <a:tc>
                  <a:txBody>
                    <a:bodyPr/>
                    <a:lstStyle/>
                    <a:p>
                      <a:pPr>
                        <a:lnSpc>
                          <a:spcPct val="115000"/>
                        </a:lnSpc>
                        <a:spcAft>
                          <a:spcPts val="0"/>
                        </a:spcAft>
                      </a:pPr>
                      <a:r>
                        <a:rPr lang="it-IT" sz="1600" dirty="0">
                          <a:effectLst/>
                        </a:rPr>
                        <a:t>Capacità frigoconservazione 2016</a:t>
                      </a:r>
                      <a:endParaRPr lang="it-IT" sz="1600" dirty="0">
                        <a:effectLst/>
                        <a:latin typeface="Calibri"/>
                        <a:ea typeface="Calibri"/>
                        <a:cs typeface="Times New Roman"/>
                      </a:endParaRPr>
                    </a:p>
                  </a:txBody>
                  <a:tcPr marL="68580" marR="68580" marT="0" marB="0"/>
                </a:tc>
              </a:tr>
              <a:tr h="0">
                <a:tc>
                  <a:txBody>
                    <a:bodyPr/>
                    <a:lstStyle/>
                    <a:p>
                      <a:pPr algn="l">
                        <a:lnSpc>
                          <a:spcPct val="115000"/>
                        </a:lnSpc>
                        <a:spcAft>
                          <a:spcPts val="0"/>
                        </a:spcAft>
                      </a:pPr>
                      <a:r>
                        <a:rPr lang="it-IT" sz="1600">
                          <a:effectLst/>
                        </a:rPr>
                        <a:t>19.000 tons     </a:t>
                      </a:r>
                      <a:endParaRPr lang="it-IT" sz="1600">
                        <a:effectLst/>
                        <a:latin typeface="Calibri"/>
                        <a:ea typeface="Calibri"/>
                        <a:cs typeface="Times New Roman"/>
                      </a:endParaRPr>
                    </a:p>
                  </a:txBody>
                  <a:tcPr marL="68580" marR="68580" marT="0" marB="0"/>
                </a:tc>
                <a:tc>
                  <a:txBody>
                    <a:bodyPr/>
                    <a:lstStyle/>
                    <a:p>
                      <a:pPr>
                        <a:lnSpc>
                          <a:spcPct val="115000"/>
                        </a:lnSpc>
                        <a:spcAft>
                          <a:spcPts val="0"/>
                        </a:spcAft>
                      </a:pPr>
                      <a:r>
                        <a:rPr lang="it-IT" sz="1600" dirty="0">
                          <a:effectLst/>
                        </a:rPr>
                        <a:t>Capacità frigoconservazione ipogea 2016</a:t>
                      </a:r>
                      <a:endParaRPr lang="it-IT" sz="1600" dirty="0">
                        <a:effectLst/>
                        <a:latin typeface="Calibri"/>
                        <a:ea typeface="Calibri"/>
                        <a:cs typeface="Times New Roman"/>
                      </a:endParaRPr>
                    </a:p>
                  </a:txBody>
                  <a:tcPr marL="68580" marR="68580" marT="0" marB="0"/>
                </a:tc>
              </a:tr>
              <a:tr h="0">
                <a:tc>
                  <a:txBody>
                    <a:bodyPr/>
                    <a:lstStyle/>
                    <a:p>
                      <a:pPr algn="l">
                        <a:lnSpc>
                          <a:spcPct val="115000"/>
                        </a:lnSpc>
                        <a:spcAft>
                          <a:spcPts val="0"/>
                        </a:spcAft>
                      </a:pPr>
                      <a:r>
                        <a:rPr lang="it-IT" sz="1600" dirty="0">
                          <a:effectLst/>
                        </a:rPr>
                        <a:t>28.000 </a:t>
                      </a:r>
                      <a:r>
                        <a:rPr lang="it-IT" sz="1600" dirty="0" err="1">
                          <a:effectLst/>
                        </a:rPr>
                        <a:t>tons</a:t>
                      </a:r>
                      <a:r>
                        <a:rPr lang="it-IT" sz="1600" dirty="0">
                          <a:effectLst/>
                        </a:rPr>
                        <a:t>     	</a:t>
                      </a:r>
                      <a:endParaRPr lang="it-IT" sz="1600" dirty="0">
                        <a:effectLst/>
                        <a:latin typeface="Calibri"/>
                        <a:ea typeface="Calibri"/>
                        <a:cs typeface="Times New Roman"/>
                      </a:endParaRPr>
                    </a:p>
                  </a:txBody>
                  <a:tcPr marL="68580" marR="68580" marT="0" marB="0"/>
                </a:tc>
                <a:tc>
                  <a:txBody>
                    <a:bodyPr/>
                    <a:lstStyle/>
                    <a:p>
                      <a:pPr>
                        <a:lnSpc>
                          <a:spcPct val="115000"/>
                        </a:lnSpc>
                        <a:spcAft>
                          <a:spcPts val="1000"/>
                        </a:spcAft>
                      </a:pPr>
                      <a:r>
                        <a:rPr lang="it-IT" sz="1600" dirty="0">
                          <a:effectLst/>
                        </a:rPr>
                        <a:t>Capacità frigoconservazione ipogea 2017 (pari ad  una delle più grandi cooperative della Val di </a:t>
                      </a:r>
                      <a:r>
                        <a:rPr lang="it-IT" sz="1600" dirty="0" smtClean="0">
                          <a:effectLst/>
                        </a:rPr>
                        <a:t>Non </a:t>
                      </a:r>
                      <a:r>
                        <a:rPr lang="it-IT" sz="1600" dirty="0">
                          <a:effectLst/>
                        </a:rPr>
                        <a:t>es. </a:t>
                      </a:r>
                      <a:r>
                        <a:rPr lang="it-IT" sz="1600" dirty="0" err="1">
                          <a:effectLst/>
                        </a:rPr>
                        <a:t>Cocea</a:t>
                      </a:r>
                      <a:r>
                        <a:rPr lang="it-IT" sz="1600" dirty="0">
                          <a:effectLst/>
                        </a:rPr>
                        <a:t> Segno )</a:t>
                      </a:r>
                      <a:endParaRPr lang="it-IT" sz="1600" dirty="0">
                        <a:effectLst/>
                        <a:latin typeface="Calibri"/>
                        <a:ea typeface="Calibri"/>
                        <a:cs typeface="Times New Roman"/>
                      </a:endParaRPr>
                    </a:p>
                  </a:txBody>
                  <a:tcPr marL="68580" marR="68580" marT="0" marB="0"/>
                </a:tc>
              </a:tr>
            </a:tbl>
          </a:graphicData>
        </a:graphic>
      </p:graphicFrame>
      <p:graphicFrame>
        <p:nvGraphicFramePr>
          <p:cNvPr id="4" name="Tabella 3"/>
          <p:cNvGraphicFramePr>
            <a:graphicFrameLocks noGrp="1"/>
          </p:cNvGraphicFramePr>
          <p:nvPr>
            <p:extLst>
              <p:ext uri="{D42A27DB-BD31-4B8C-83A1-F6EECF244321}">
                <p14:modId xmlns:p14="http://schemas.microsoft.com/office/powerpoint/2010/main" val="4051477779"/>
              </p:ext>
            </p:extLst>
          </p:nvPr>
        </p:nvGraphicFramePr>
        <p:xfrm>
          <a:off x="179512" y="3140968"/>
          <a:ext cx="7280979" cy="1224136"/>
        </p:xfrm>
        <a:graphic>
          <a:graphicData uri="http://schemas.openxmlformats.org/drawingml/2006/table">
            <a:tbl>
              <a:tblPr firstCol="1" bandRow="1">
                <a:tableStyleId>{5C22544A-7EE6-4342-B048-85BDC9FD1C3A}</a:tableStyleId>
              </a:tblPr>
              <a:tblGrid>
                <a:gridCol w="1728192"/>
                <a:gridCol w="5552787"/>
              </a:tblGrid>
              <a:tr h="301940">
                <a:tc>
                  <a:txBody>
                    <a:bodyPr/>
                    <a:lstStyle/>
                    <a:p>
                      <a:pPr>
                        <a:lnSpc>
                          <a:spcPct val="115000"/>
                        </a:lnSpc>
                        <a:spcAft>
                          <a:spcPts val="0"/>
                        </a:spcAft>
                      </a:pPr>
                      <a:r>
                        <a:rPr lang="it-IT" sz="1600" dirty="0">
                          <a:effectLst/>
                        </a:rPr>
                        <a:t>7</a:t>
                      </a:r>
                      <a:endParaRPr lang="it-IT" sz="1600" dirty="0">
                        <a:effectLst/>
                        <a:latin typeface="Calibri"/>
                        <a:ea typeface="Calibri"/>
                        <a:cs typeface="Times New Roman"/>
                      </a:endParaRPr>
                    </a:p>
                  </a:txBody>
                  <a:tcPr marL="68580" marR="68580" marT="0" marB="0"/>
                </a:tc>
                <a:tc>
                  <a:txBody>
                    <a:bodyPr/>
                    <a:lstStyle/>
                    <a:p>
                      <a:pPr>
                        <a:lnSpc>
                          <a:spcPct val="115000"/>
                        </a:lnSpc>
                        <a:spcAft>
                          <a:spcPts val="0"/>
                        </a:spcAft>
                      </a:pPr>
                      <a:r>
                        <a:rPr lang="it-IT" sz="1600" dirty="0" smtClean="0">
                          <a:effectLst/>
                        </a:rPr>
                        <a:t>Centri </a:t>
                      </a:r>
                      <a:r>
                        <a:rPr lang="it-IT" sz="1600" dirty="0">
                          <a:effectLst/>
                        </a:rPr>
                        <a:t>di confezionamento  </a:t>
                      </a:r>
                      <a:endParaRPr lang="it-IT" sz="1600" dirty="0">
                        <a:effectLst/>
                        <a:latin typeface="Calibri"/>
                        <a:ea typeface="Calibri"/>
                        <a:cs typeface="Times New Roman"/>
                      </a:endParaRPr>
                    </a:p>
                  </a:txBody>
                  <a:tcPr marL="68580" marR="68580" marT="0" marB="0"/>
                </a:tc>
              </a:tr>
              <a:tr h="301940">
                <a:tc>
                  <a:txBody>
                    <a:bodyPr/>
                    <a:lstStyle/>
                    <a:p>
                      <a:pPr>
                        <a:lnSpc>
                          <a:spcPct val="115000"/>
                        </a:lnSpc>
                        <a:spcAft>
                          <a:spcPts val="0"/>
                        </a:spcAft>
                      </a:pPr>
                      <a:r>
                        <a:rPr lang="it-IT" sz="1600">
                          <a:effectLst/>
                        </a:rPr>
                        <a:t>4 maggiori</a:t>
                      </a:r>
                      <a:endParaRPr lang="it-IT" sz="1600">
                        <a:effectLst/>
                        <a:latin typeface="Calibri"/>
                        <a:ea typeface="Calibri"/>
                        <a:cs typeface="Times New Roman"/>
                      </a:endParaRPr>
                    </a:p>
                  </a:txBody>
                  <a:tcPr marL="68580" marR="68580" marT="0" marB="0"/>
                </a:tc>
                <a:tc>
                  <a:txBody>
                    <a:bodyPr/>
                    <a:lstStyle/>
                    <a:p>
                      <a:pPr>
                        <a:lnSpc>
                          <a:spcPct val="115000"/>
                        </a:lnSpc>
                        <a:spcAft>
                          <a:spcPts val="1000"/>
                        </a:spcAft>
                      </a:pPr>
                      <a:r>
                        <a:rPr lang="it-IT" sz="1600">
                          <a:effectLst/>
                        </a:rPr>
                        <a:t>Coba,  Contà, Terza Sponda,  Cocea </a:t>
                      </a:r>
                      <a:endParaRPr lang="it-IT" sz="1600">
                        <a:effectLst/>
                        <a:latin typeface="Calibri"/>
                        <a:ea typeface="Calibri"/>
                        <a:cs typeface="Times New Roman"/>
                      </a:endParaRPr>
                    </a:p>
                  </a:txBody>
                  <a:tcPr marL="68580" marR="68580" marT="0" marB="0"/>
                </a:tc>
              </a:tr>
              <a:tr h="305128">
                <a:tc>
                  <a:txBody>
                    <a:bodyPr/>
                    <a:lstStyle/>
                    <a:p>
                      <a:pPr>
                        <a:lnSpc>
                          <a:spcPct val="115000"/>
                        </a:lnSpc>
                        <a:spcAft>
                          <a:spcPts val="0"/>
                        </a:spcAft>
                      </a:pPr>
                      <a:r>
                        <a:rPr lang="it-IT" sz="1600" dirty="0">
                          <a:effectLst/>
                        </a:rPr>
                        <a:t>1 intermedio  </a:t>
                      </a:r>
                      <a:endParaRPr lang="it-IT" sz="1600" dirty="0">
                        <a:effectLst/>
                        <a:latin typeface="Calibri"/>
                        <a:ea typeface="Calibri"/>
                        <a:cs typeface="Times New Roman"/>
                      </a:endParaRPr>
                    </a:p>
                  </a:txBody>
                  <a:tcPr marL="68580" marR="68580" marT="0" marB="0"/>
                </a:tc>
                <a:tc>
                  <a:txBody>
                    <a:bodyPr/>
                    <a:lstStyle/>
                    <a:p>
                      <a:pPr>
                        <a:lnSpc>
                          <a:spcPct val="115000"/>
                        </a:lnSpc>
                        <a:spcAft>
                          <a:spcPts val="0"/>
                        </a:spcAft>
                      </a:pPr>
                      <a:r>
                        <a:rPr lang="it-IT" sz="1600" dirty="0" err="1">
                          <a:effectLst/>
                        </a:rPr>
                        <a:t>Avn</a:t>
                      </a:r>
                      <a:endParaRPr lang="it-IT" sz="1600" dirty="0">
                        <a:effectLst/>
                        <a:latin typeface="Calibri"/>
                        <a:ea typeface="Calibri"/>
                        <a:cs typeface="Times New Roman"/>
                      </a:endParaRPr>
                    </a:p>
                  </a:txBody>
                  <a:tcPr marL="68580" marR="68580" marT="0" marB="0"/>
                </a:tc>
              </a:tr>
              <a:tr h="315128">
                <a:tc>
                  <a:txBody>
                    <a:bodyPr/>
                    <a:lstStyle/>
                    <a:p>
                      <a:pPr>
                        <a:lnSpc>
                          <a:spcPct val="115000"/>
                        </a:lnSpc>
                        <a:spcAft>
                          <a:spcPts val="0"/>
                        </a:spcAft>
                      </a:pPr>
                      <a:r>
                        <a:rPr lang="it-IT" sz="1600">
                          <a:effectLst/>
                        </a:rPr>
                        <a:t>2 minori dedicati</a:t>
                      </a:r>
                      <a:endParaRPr lang="it-IT" sz="1600">
                        <a:effectLst/>
                        <a:latin typeface="Calibri"/>
                        <a:ea typeface="Calibri"/>
                        <a:cs typeface="Times New Roman"/>
                      </a:endParaRPr>
                    </a:p>
                  </a:txBody>
                  <a:tcPr marL="68580" marR="68580" marT="0" marB="0"/>
                </a:tc>
                <a:tc>
                  <a:txBody>
                    <a:bodyPr/>
                    <a:lstStyle/>
                    <a:p>
                      <a:pPr>
                        <a:lnSpc>
                          <a:spcPct val="115000"/>
                        </a:lnSpc>
                        <a:spcAft>
                          <a:spcPts val="0"/>
                        </a:spcAft>
                      </a:pPr>
                      <a:r>
                        <a:rPr lang="it-IT" sz="1600" dirty="0">
                          <a:effectLst/>
                        </a:rPr>
                        <a:t>Cles per Renetta, </a:t>
                      </a:r>
                      <a:r>
                        <a:rPr lang="it-IT" sz="1600" dirty="0" err="1">
                          <a:effectLst/>
                        </a:rPr>
                        <a:t>Fat</a:t>
                      </a:r>
                      <a:r>
                        <a:rPr lang="it-IT" sz="1600" dirty="0">
                          <a:effectLst/>
                        </a:rPr>
                        <a:t> per </a:t>
                      </a:r>
                      <a:r>
                        <a:rPr lang="it-IT" sz="1600" dirty="0" err="1">
                          <a:effectLst/>
                        </a:rPr>
                        <a:t>bio</a:t>
                      </a:r>
                      <a:endParaRPr lang="it-IT" sz="1600" dirty="0">
                        <a:effectLst/>
                        <a:latin typeface="Calibri"/>
                        <a:ea typeface="Calibri"/>
                        <a:cs typeface="Times New Roman"/>
                      </a:endParaRPr>
                    </a:p>
                  </a:txBody>
                  <a:tcPr marL="68580" marR="68580" marT="0" marB="0"/>
                </a:tc>
              </a:tr>
            </a:tbl>
          </a:graphicData>
        </a:graphic>
      </p:graphicFrame>
      <p:pic>
        <p:nvPicPr>
          <p:cNvPr id="276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4653136"/>
            <a:ext cx="5076056" cy="2004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1475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816187"/>
            <a:ext cx="5905500" cy="742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asellaDiTesto 6"/>
          <p:cNvSpPr txBox="1"/>
          <p:nvPr/>
        </p:nvSpPr>
        <p:spPr>
          <a:xfrm>
            <a:off x="6733084" y="1124744"/>
            <a:ext cx="2159396" cy="400110"/>
          </a:xfrm>
          <a:prstGeom prst="rect">
            <a:avLst/>
          </a:prstGeom>
          <a:noFill/>
        </p:spPr>
        <p:txBody>
          <a:bodyPr wrap="square">
            <a:spAutoFit/>
          </a:bodyPr>
          <a:lstStyle/>
          <a:p>
            <a:pPr>
              <a:defRPr/>
            </a:pPr>
            <a:r>
              <a:rPr lang="it-IT" sz="2000" dirty="0">
                <a:solidFill>
                  <a:srgbClr val="000000"/>
                </a:solidFill>
                <a:effectLst>
                  <a:outerShdw blurRad="38100" dist="38100" dir="2700000" algn="tl">
                    <a:srgbClr val="000000">
                      <a:alpha val="43137"/>
                    </a:srgbClr>
                  </a:outerShdw>
                </a:effectLst>
              </a:rPr>
              <a:t>04.08.2015</a:t>
            </a:r>
          </a:p>
        </p:txBody>
      </p:sp>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397" y="1559127"/>
            <a:ext cx="4389115" cy="4324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1559138"/>
            <a:ext cx="3816846" cy="2827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CasellaDiTesto 11"/>
          <p:cNvSpPr txBox="1"/>
          <p:nvPr/>
        </p:nvSpPr>
        <p:spPr>
          <a:xfrm>
            <a:off x="4788024" y="4737337"/>
            <a:ext cx="4248472" cy="707886"/>
          </a:xfrm>
          <a:prstGeom prst="rect">
            <a:avLst/>
          </a:prstGeom>
          <a:noFill/>
        </p:spPr>
        <p:txBody>
          <a:bodyPr wrap="square">
            <a:spAutoFit/>
          </a:bodyPr>
          <a:lstStyle/>
          <a:p>
            <a:pPr>
              <a:defRPr/>
            </a:pPr>
            <a:r>
              <a:rPr lang="it-IT" sz="2000" dirty="0">
                <a:solidFill>
                  <a:srgbClr val="2D2D8A">
                    <a:lumMod val="75000"/>
                  </a:srgbClr>
                </a:solidFill>
                <a:effectLst>
                  <a:outerShdw blurRad="38100" dist="38100" dir="2700000" algn="tl">
                    <a:srgbClr val="000000">
                      <a:alpha val="43137"/>
                    </a:srgbClr>
                  </a:outerShdw>
                </a:effectLst>
              </a:rPr>
              <a:t>Reportage del </a:t>
            </a:r>
            <a:r>
              <a:rPr lang="it-IT" sz="2000" b="1" dirty="0">
                <a:solidFill>
                  <a:srgbClr val="2D2D8A">
                    <a:lumMod val="75000"/>
                  </a:srgbClr>
                </a:solidFill>
                <a:effectLst>
                  <a:outerShdw blurRad="38100" dist="38100" dir="2700000" algn="tl">
                    <a:srgbClr val="000000">
                      <a:alpha val="43137"/>
                    </a:srgbClr>
                  </a:outerShdw>
                </a:effectLst>
              </a:rPr>
              <a:t>Corriere della Sera </a:t>
            </a:r>
            <a:r>
              <a:rPr lang="it-IT" sz="2000" dirty="0">
                <a:solidFill>
                  <a:srgbClr val="2D2D8A">
                    <a:lumMod val="75000"/>
                  </a:srgbClr>
                </a:solidFill>
                <a:effectLst>
                  <a:outerShdw blurRad="38100" dist="38100" dir="2700000" algn="tl">
                    <a:srgbClr val="000000">
                      <a:alpha val="43137"/>
                    </a:srgbClr>
                  </a:outerShdw>
                </a:effectLst>
              </a:rPr>
              <a:t>sulle </a:t>
            </a:r>
            <a:r>
              <a:rPr lang="it-IT" sz="2000" b="1" dirty="0">
                <a:solidFill>
                  <a:srgbClr val="2D2D8A">
                    <a:lumMod val="75000"/>
                  </a:srgbClr>
                </a:solidFill>
                <a:effectLst>
                  <a:outerShdw blurRad="38100" dist="38100" dir="2700000" algn="tl">
                    <a:srgbClr val="000000">
                      <a:alpha val="43137"/>
                    </a:srgbClr>
                  </a:outerShdw>
                </a:effectLst>
              </a:rPr>
              <a:t>Celle Ipogee di Melinda.</a:t>
            </a:r>
          </a:p>
        </p:txBody>
      </p:sp>
      <p:sp>
        <p:nvSpPr>
          <p:cNvPr id="13" name="CasellaDiTesto 12"/>
          <p:cNvSpPr txBox="1"/>
          <p:nvPr/>
        </p:nvSpPr>
        <p:spPr>
          <a:xfrm>
            <a:off x="36512" y="159038"/>
            <a:ext cx="9144000" cy="400110"/>
          </a:xfrm>
          <a:prstGeom prst="rect">
            <a:avLst/>
          </a:prstGeom>
          <a:noFill/>
        </p:spPr>
        <p:txBody>
          <a:bodyPr wrap="square">
            <a:spAutoFit/>
          </a:bodyPr>
          <a:lstStyle/>
          <a:p>
            <a:pPr>
              <a:defRPr/>
            </a:pPr>
            <a:r>
              <a:rPr lang="it-IT" sz="2000" b="1" dirty="0">
                <a:solidFill>
                  <a:srgbClr val="0E2652"/>
                </a:solidFill>
                <a:effectLst>
                  <a:outerShdw blurRad="38100" dist="38100" dir="2700000" algn="tl">
                    <a:srgbClr val="000000">
                      <a:alpha val="43137"/>
                    </a:srgbClr>
                  </a:outerShdw>
                </a:effectLst>
                <a:latin typeface="Trebuchet MS" panose="020B0603020202020204" pitchFamily="34" charset="0"/>
              </a:rPr>
              <a:t>VISIBILITA’ </a:t>
            </a:r>
            <a:r>
              <a:rPr lang="it-IT" sz="2000" b="1" dirty="0" smtClean="0">
                <a:solidFill>
                  <a:srgbClr val="0E2652"/>
                </a:solidFill>
                <a:effectLst>
                  <a:outerShdw blurRad="38100" dist="38100" dir="2700000" algn="tl">
                    <a:srgbClr val="000000">
                      <a:alpha val="43137"/>
                    </a:srgbClr>
                  </a:outerShdw>
                </a:effectLst>
                <a:latin typeface="Trebuchet MS" panose="020B0603020202020204" pitchFamily="34" charset="0"/>
              </a:rPr>
              <a:t>STAMPA</a:t>
            </a:r>
            <a:endParaRPr lang="it-IT" sz="2000" b="1" dirty="0">
              <a:solidFill>
                <a:srgbClr val="0E2652"/>
              </a:solidFill>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val="40812972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2339752" y="1124758"/>
            <a:ext cx="2159396" cy="307777"/>
          </a:xfrm>
          <a:prstGeom prst="rect">
            <a:avLst/>
          </a:prstGeom>
          <a:noFill/>
        </p:spPr>
        <p:txBody>
          <a:bodyPr wrap="square">
            <a:spAutoFit/>
          </a:bodyPr>
          <a:lstStyle/>
          <a:p>
            <a:pPr>
              <a:defRPr/>
            </a:pPr>
            <a:r>
              <a:rPr lang="it-IT" sz="1400" dirty="0" smtClean="0">
                <a:solidFill>
                  <a:srgbClr val="000000"/>
                </a:solidFill>
                <a:effectLst>
                  <a:outerShdw blurRad="38100" dist="38100" dir="2700000" algn="tl">
                    <a:srgbClr val="000000">
                      <a:alpha val="43137"/>
                    </a:srgbClr>
                  </a:outerShdw>
                </a:effectLst>
              </a:rPr>
              <a:t>20.05.2015</a:t>
            </a:r>
            <a:endParaRPr lang="it-IT" sz="1400" dirty="0">
              <a:solidFill>
                <a:srgbClr val="000000"/>
              </a:solidFill>
              <a:effectLst>
                <a:outerShdw blurRad="38100" dist="38100" dir="2700000" algn="tl">
                  <a:srgbClr val="000000">
                    <a:alpha val="43137"/>
                  </a:srgbClr>
                </a:outerShdw>
              </a:effectLst>
            </a:endParaRPr>
          </a:p>
        </p:txBody>
      </p:sp>
      <p:pic>
        <p:nvPicPr>
          <p:cNvPr id="9" name="Picture 6" descr="http://www.blogmaestraenrica.org/wp-content/uploads/2014/11/IL_SOLE24Ore_Quotidiano_logo_2011_350x2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431" y="761216"/>
            <a:ext cx="1770299" cy="1011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317" y="1650069"/>
            <a:ext cx="4072699" cy="4227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1037" y="1683062"/>
            <a:ext cx="3050071" cy="4122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CasellaDiTesto 14"/>
          <p:cNvSpPr txBox="1"/>
          <p:nvPr/>
        </p:nvSpPr>
        <p:spPr>
          <a:xfrm>
            <a:off x="36512" y="159038"/>
            <a:ext cx="9144000" cy="400110"/>
          </a:xfrm>
          <a:prstGeom prst="rect">
            <a:avLst/>
          </a:prstGeom>
          <a:noFill/>
        </p:spPr>
        <p:txBody>
          <a:bodyPr wrap="square">
            <a:spAutoFit/>
          </a:bodyPr>
          <a:lstStyle/>
          <a:p>
            <a:pPr>
              <a:defRPr/>
            </a:pPr>
            <a:r>
              <a:rPr lang="it-IT" sz="2000" b="1" dirty="0">
                <a:solidFill>
                  <a:srgbClr val="0E2652"/>
                </a:solidFill>
                <a:effectLst>
                  <a:outerShdw blurRad="38100" dist="38100" dir="2700000" algn="tl">
                    <a:srgbClr val="000000">
                      <a:alpha val="43137"/>
                    </a:srgbClr>
                  </a:outerShdw>
                </a:effectLst>
                <a:latin typeface="Trebuchet MS" panose="020B0603020202020204" pitchFamily="34" charset="0"/>
              </a:rPr>
              <a:t>VISIBILITA’ </a:t>
            </a:r>
            <a:r>
              <a:rPr lang="it-IT" sz="2000" b="1" dirty="0" smtClean="0">
                <a:solidFill>
                  <a:srgbClr val="0E2652"/>
                </a:solidFill>
                <a:effectLst>
                  <a:outerShdw blurRad="38100" dist="38100" dir="2700000" algn="tl">
                    <a:srgbClr val="000000">
                      <a:alpha val="43137"/>
                    </a:srgbClr>
                  </a:outerShdw>
                </a:effectLst>
                <a:latin typeface="Trebuchet MS" panose="020B0603020202020204" pitchFamily="34" charset="0"/>
              </a:rPr>
              <a:t>STAMPA</a:t>
            </a:r>
            <a:endParaRPr lang="it-IT" sz="2000" b="1" dirty="0">
              <a:solidFill>
                <a:srgbClr val="0E2652"/>
              </a:solidFill>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val="3091504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6012160" y="1354138"/>
            <a:ext cx="3131840" cy="1077218"/>
          </a:xfrm>
          <a:prstGeom prst="rect">
            <a:avLst/>
          </a:prstGeom>
          <a:noFill/>
        </p:spPr>
        <p:txBody>
          <a:bodyPr wrap="square">
            <a:spAutoFit/>
          </a:bodyPr>
          <a:lstStyle/>
          <a:p>
            <a:pPr fontAlgn="base">
              <a:spcBef>
                <a:spcPct val="0"/>
              </a:spcBef>
              <a:spcAft>
                <a:spcPct val="0"/>
              </a:spcAft>
              <a:defRPr/>
            </a:pPr>
            <a:r>
              <a:rPr lang="it-IT" sz="2400" b="1" dirty="0" smtClean="0">
                <a:solidFill>
                  <a:srgbClr val="2D2D8A">
                    <a:lumMod val="75000"/>
                  </a:srgbClr>
                </a:solidFill>
              </a:rPr>
              <a:t>Matteo </a:t>
            </a:r>
            <a:r>
              <a:rPr lang="it-IT" sz="2400" b="1" dirty="0" err="1">
                <a:solidFill>
                  <a:srgbClr val="2D2D8A">
                    <a:lumMod val="75000"/>
                  </a:srgbClr>
                </a:solidFill>
              </a:rPr>
              <a:t>Renzi</a:t>
            </a:r>
            <a:r>
              <a:rPr lang="it-IT" sz="2400" b="1" dirty="0">
                <a:solidFill>
                  <a:srgbClr val="2D2D8A">
                    <a:lumMod val="75000"/>
                  </a:srgbClr>
                </a:solidFill>
              </a:rPr>
              <a:t> </a:t>
            </a:r>
            <a:r>
              <a:rPr lang="it-IT" sz="2000" dirty="0">
                <a:solidFill>
                  <a:srgbClr val="2D2D8A">
                    <a:lumMod val="75000"/>
                  </a:srgbClr>
                </a:solidFill>
              </a:rPr>
              <a:t>in visita alle celle Ipogee il 05.05.2015</a:t>
            </a:r>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124758"/>
            <a:ext cx="5544616" cy="36899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3233918"/>
            <a:ext cx="3362822" cy="23553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18884413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000" contrast="14000"/>
                    </a14:imgEffect>
                  </a14:imgLayer>
                </a14:imgProps>
              </a:ext>
              <a:ext uri="{28A0092B-C50C-407E-A947-70E740481C1C}">
                <a14:useLocalDpi xmlns:a14="http://schemas.microsoft.com/office/drawing/2010/main" val="0"/>
              </a:ext>
            </a:extLst>
          </a:blip>
          <a:srcRect/>
          <a:stretch>
            <a:fillRect/>
          </a:stretch>
        </p:blipFill>
        <p:spPr bwMode="auto">
          <a:xfrm>
            <a:off x="539552" y="727660"/>
            <a:ext cx="5040560" cy="4501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srvfile\dati$\Sede\Marketing\Comune\Daniel\LOGHI UTILI\LogoMelindaBord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9888" y="-27384"/>
            <a:ext cx="1850224" cy="1152128"/>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2"/>
          <p:cNvSpPr txBox="1">
            <a:spLocks noChangeArrowheads="1"/>
          </p:cNvSpPr>
          <p:nvPr/>
        </p:nvSpPr>
        <p:spPr bwMode="auto">
          <a:xfrm>
            <a:off x="5076056" y="3068975"/>
            <a:ext cx="389220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FontTx/>
              <a:buNone/>
              <a:defRPr/>
            </a:pPr>
            <a:r>
              <a:rPr lang="it-IT" altLang="it-IT" sz="2000" b="1" dirty="0" smtClean="0">
                <a:ln w="12700">
                  <a:solidFill>
                    <a:prstClr val="black"/>
                  </a:solidFill>
                  <a:prstDash val="solid"/>
                </a:ln>
                <a:solidFill>
                  <a:srgbClr val="00B050"/>
                </a:solidFill>
                <a:effectLst>
                  <a:outerShdw blurRad="41275" dist="20320" dir="1800000" algn="tl" rotWithShape="0">
                    <a:srgbClr val="000000">
                      <a:alpha val="40000"/>
                    </a:srgbClr>
                  </a:outerShdw>
                </a:effectLst>
                <a:latin typeface="Trebuchet MS" panose="020B0603020202020204" pitchFamily="34" charset="0"/>
              </a:rPr>
              <a:t>UN </a:t>
            </a:r>
            <a:r>
              <a:rPr lang="it-IT" altLang="it-IT" sz="2800" b="1" dirty="0" smtClean="0">
                <a:ln w="12700">
                  <a:solidFill>
                    <a:prstClr val="black"/>
                  </a:solidFill>
                  <a:prstDash val="solid"/>
                </a:ln>
                <a:solidFill>
                  <a:srgbClr val="00B050"/>
                </a:solidFill>
                <a:effectLst>
                  <a:outerShdw blurRad="41275" dist="20320" dir="1800000" algn="tl" rotWithShape="0">
                    <a:srgbClr val="000000">
                      <a:alpha val="40000"/>
                    </a:srgbClr>
                  </a:outerShdw>
                </a:effectLst>
                <a:latin typeface="Trebuchet MS" panose="020B0603020202020204" pitchFamily="34" charset="0"/>
              </a:rPr>
              <a:t>PROGETTO </a:t>
            </a:r>
          </a:p>
          <a:p>
            <a:pPr algn="ctr" fontAlgn="base">
              <a:spcBef>
                <a:spcPct val="0"/>
              </a:spcBef>
              <a:spcAft>
                <a:spcPct val="0"/>
              </a:spcAft>
              <a:buFontTx/>
              <a:buNone/>
              <a:defRPr/>
            </a:pPr>
            <a:r>
              <a:rPr lang="it-IT" altLang="it-IT" sz="2800" b="1" dirty="0" smtClean="0">
                <a:ln w="12700">
                  <a:solidFill>
                    <a:prstClr val="black"/>
                  </a:solidFill>
                  <a:prstDash val="solid"/>
                </a:ln>
                <a:solidFill>
                  <a:srgbClr val="00B050"/>
                </a:solidFill>
                <a:effectLst>
                  <a:outerShdw blurRad="41275" dist="20320" dir="1800000" algn="tl" rotWithShape="0">
                    <a:srgbClr val="000000">
                      <a:alpha val="40000"/>
                    </a:srgbClr>
                  </a:outerShdw>
                </a:effectLst>
                <a:latin typeface="Trebuchet MS" panose="020B0603020202020204" pitchFamily="34" charset="0"/>
              </a:rPr>
              <a:t>UNICO </a:t>
            </a:r>
            <a:r>
              <a:rPr lang="it-IT" altLang="it-IT" sz="2000" b="1" dirty="0" smtClean="0">
                <a:ln w="12700">
                  <a:solidFill>
                    <a:prstClr val="black"/>
                  </a:solidFill>
                  <a:prstDash val="solid"/>
                </a:ln>
                <a:solidFill>
                  <a:srgbClr val="00B050"/>
                </a:solidFill>
                <a:effectLst>
                  <a:outerShdw blurRad="41275" dist="20320" dir="1800000" algn="tl" rotWithShape="0">
                    <a:srgbClr val="000000">
                      <a:alpha val="40000"/>
                    </a:srgbClr>
                  </a:outerShdw>
                </a:effectLst>
                <a:latin typeface="Trebuchet MS" panose="020B0603020202020204" pitchFamily="34" charset="0"/>
              </a:rPr>
              <a:t>AL</a:t>
            </a:r>
            <a:r>
              <a:rPr lang="it-IT" altLang="it-IT" sz="2800" b="1" dirty="0" smtClean="0">
                <a:ln w="12700">
                  <a:solidFill>
                    <a:prstClr val="black"/>
                  </a:solidFill>
                  <a:prstDash val="solid"/>
                </a:ln>
                <a:solidFill>
                  <a:srgbClr val="00B050"/>
                </a:solidFill>
                <a:effectLst>
                  <a:outerShdw blurRad="41275" dist="20320" dir="1800000" algn="tl" rotWithShape="0">
                    <a:srgbClr val="000000">
                      <a:alpha val="40000"/>
                    </a:srgbClr>
                  </a:outerShdw>
                </a:effectLst>
                <a:latin typeface="Trebuchet MS" panose="020B0603020202020204" pitchFamily="34" charset="0"/>
              </a:rPr>
              <a:t> MONDO</a:t>
            </a:r>
            <a:r>
              <a:rPr lang="it-IT" altLang="it-IT" sz="2000" b="1" dirty="0" smtClean="0">
                <a:ln w="12700">
                  <a:solidFill>
                    <a:prstClr val="black"/>
                  </a:solidFill>
                  <a:prstDash val="solid"/>
                </a:ln>
                <a:solidFill>
                  <a:srgbClr val="00B050"/>
                </a:solidFill>
                <a:effectLst>
                  <a:outerShdw blurRad="41275" dist="20320" dir="1800000" algn="tl" rotWithShape="0">
                    <a:srgbClr val="000000">
                      <a:alpha val="40000"/>
                    </a:srgbClr>
                  </a:outerShdw>
                </a:effectLst>
                <a:latin typeface="Trebuchet MS" panose="020B0603020202020204" pitchFamily="34" charset="0"/>
              </a:rPr>
              <a:t> </a:t>
            </a:r>
          </a:p>
        </p:txBody>
      </p:sp>
      <p:sp>
        <p:nvSpPr>
          <p:cNvPr id="2" name="Rettangolo 1"/>
          <p:cNvSpPr/>
          <p:nvPr/>
        </p:nvSpPr>
        <p:spPr>
          <a:xfrm>
            <a:off x="4499992" y="1427292"/>
            <a:ext cx="4780476" cy="1569660"/>
          </a:xfrm>
          <a:prstGeom prst="rect">
            <a:avLst/>
          </a:prstGeom>
        </p:spPr>
        <p:txBody>
          <a:bodyPr wrap="none">
            <a:spAutoFit/>
          </a:bodyPr>
          <a:lstStyle/>
          <a:p>
            <a:pPr algn="ctr" fontAlgn="base">
              <a:spcBef>
                <a:spcPct val="0"/>
              </a:spcBef>
              <a:spcAft>
                <a:spcPct val="0"/>
              </a:spcAft>
              <a:defRPr/>
            </a:pPr>
            <a:r>
              <a:rPr lang="it-IT" altLang="it-IT" sz="4800" b="1" dirty="0">
                <a:ln w="12700">
                  <a:solidFill>
                    <a:srgbClr val="1F497D">
                      <a:satMod val="155000"/>
                    </a:srgbClr>
                  </a:solidFill>
                  <a:prstDash val="solid"/>
                </a:ln>
                <a:solidFill>
                  <a:srgbClr val="002060"/>
                </a:solidFill>
                <a:effectLst>
                  <a:outerShdw blurRad="41275" dist="20320" dir="1800000" algn="tl" rotWithShape="0">
                    <a:srgbClr val="000000">
                      <a:alpha val="40000"/>
                    </a:srgbClr>
                  </a:outerShdw>
                </a:effectLst>
                <a:latin typeface="Trebuchet MS" panose="020B0603020202020204" pitchFamily="34" charset="0"/>
              </a:rPr>
              <a:t>Le Celle Ipogee </a:t>
            </a:r>
          </a:p>
          <a:p>
            <a:pPr algn="ctr" fontAlgn="base">
              <a:spcBef>
                <a:spcPct val="0"/>
              </a:spcBef>
              <a:spcAft>
                <a:spcPct val="0"/>
              </a:spcAft>
              <a:defRPr/>
            </a:pPr>
            <a:r>
              <a:rPr lang="it-IT" altLang="it-IT" sz="4800" b="1" dirty="0">
                <a:ln w="12700">
                  <a:solidFill>
                    <a:srgbClr val="1F497D">
                      <a:satMod val="155000"/>
                    </a:srgbClr>
                  </a:solidFill>
                  <a:prstDash val="solid"/>
                </a:ln>
                <a:solidFill>
                  <a:srgbClr val="002060"/>
                </a:solidFill>
                <a:effectLst>
                  <a:outerShdw blurRad="41275" dist="20320" dir="1800000" algn="tl" rotWithShape="0">
                    <a:srgbClr val="000000">
                      <a:alpha val="40000"/>
                    </a:srgbClr>
                  </a:outerShdw>
                </a:effectLst>
                <a:latin typeface="Trebuchet MS" panose="020B0603020202020204" pitchFamily="34" charset="0"/>
              </a:rPr>
              <a:t>di Melinda</a:t>
            </a:r>
          </a:p>
        </p:txBody>
      </p:sp>
      <p:sp>
        <p:nvSpPr>
          <p:cNvPr id="8" name="Rettangolo 7"/>
          <p:cNvSpPr/>
          <p:nvPr/>
        </p:nvSpPr>
        <p:spPr>
          <a:xfrm>
            <a:off x="-396552" y="5085184"/>
            <a:ext cx="9145357" cy="1569660"/>
          </a:xfrm>
          <a:prstGeom prst="rect">
            <a:avLst/>
          </a:prstGeom>
        </p:spPr>
        <p:txBody>
          <a:bodyPr wrap="square">
            <a:spAutoFit/>
          </a:bodyPr>
          <a:lstStyle/>
          <a:p>
            <a:pPr algn="ctr" fontAlgn="base">
              <a:spcBef>
                <a:spcPct val="0"/>
              </a:spcBef>
              <a:spcAft>
                <a:spcPct val="0"/>
              </a:spcAft>
              <a:defRPr/>
            </a:pPr>
            <a:r>
              <a:rPr lang="it-IT" altLang="it-IT" sz="4800" b="1" dirty="0">
                <a:ln w="12700">
                  <a:solidFill>
                    <a:srgbClr val="1F497D">
                      <a:satMod val="155000"/>
                    </a:srgbClr>
                  </a:solidFill>
                  <a:prstDash val="solid"/>
                </a:ln>
                <a:solidFill>
                  <a:srgbClr val="00B050"/>
                </a:solidFill>
                <a:effectLst>
                  <a:outerShdw blurRad="41275" dist="20320" dir="1800000" algn="tl" rotWithShape="0">
                    <a:srgbClr val="000000">
                      <a:alpha val="40000"/>
                    </a:srgbClr>
                  </a:outerShdw>
                </a:effectLst>
                <a:latin typeface="Trebuchet MS" panose="020B0603020202020204" pitchFamily="34" charset="0"/>
              </a:rPr>
              <a:t>GRAZIE </a:t>
            </a:r>
            <a:r>
              <a:rPr lang="it-IT" altLang="it-IT" sz="4000" b="1" dirty="0">
                <a:ln w="12700">
                  <a:solidFill>
                    <a:srgbClr val="1F497D">
                      <a:satMod val="155000"/>
                    </a:srgbClr>
                  </a:solidFill>
                  <a:prstDash val="solid"/>
                </a:ln>
                <a:solidFill>
                  <a:srgbClr val="002060"/>
                </a:solidFill>
                <a:effectLst>
                  <a:outerShdw blurRad="41275" dist="20320" dir="1800000" algn="tl" rotWithShape="0">
                    <a:srgbClr val="000000">
                      <a:alpha val="40000"/>
                    </a:srgbClr>
                  </a:outerShdw>
                </a:effectLst>
                <a:latin typeface="Trebuchet MS" panose="020B0603020202020204" pitchFamily="34" charset="0"/>
              </a:rPr>
              <a:t>PER LA </a:t>
            </a:r>
          </a:p>
          <a:p>
            <a:pPr algn="ctr" fontAlgn="base">
              <a:spcBef>
                <a:spcPct val="0"/>
              </a:spcBef>
              <a:spcAft>
                <a:spcPct val="0"/>
              </a:spcAft>
              <a:defRPr/>
            </a:pPr>
            <a:r>
              <a:rPr lang="it-IT" altLang="it-IT" sz="4800" b="1" dirty="0">
                <a:ln w="12700">
                  <a:solidFill>
                    <a:srgbClr val="1F497D">
                      <a:satMod val="155000"/>
                    </a:srgbClr>
                  </a:solidFill>
                  <a:prstDash val="solid"/>
                </a:ln>
                <a:solidFill>
                  <a:srgbClr val="002060"/>
                </a:solidFill>
                <a:effectLst>
                  <a:outerShdw blurRad="41275" dist="20320" dir="1800000" algn="tl" rotWithShape="0">
                    <a:srgbClr val="000000">
                      <a:alpha val="40000"/>
                    </a:srgbClr>
                  </a:outerShdw>
                </a:effectLst>
                <a:latin typeface="Trebuchet MS" panose="020B0603020202020204" pitchFamily="34" charset="0"/>
              </a:rPr>
              <a:t>VOSTRA ATTENZIONE</a:t>
            </a:r>
          </a:p>
        </p:txBody>
      </p:sp>
    </p:spTree>
    <p:extLst>
      <p:ext uri="{BB962C8B-B14F-4D97-AF65-F5344CB8AC3E}">
        <p14:creationId xmlns:p14="http://schemas.microsoft.com/office/powerpoint/2010/main" val="6693032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6012160" y="1354138"/>
            <a:ext cx="3131840" cy="1138773"/>
          </a:xfrm>
          <a:prstGeom prst="rect">
            <a:avLst/>
          </a:prstGeom>
          <a:noFill/>
        </p:spPr>
        <p:txBody>
          <a:bodyPr wrap="square">
            <a:spAutoFit/>
          </a:bodyPr>
          <a:lstStyle/>
          <a:p>
            <a:pPr fontAlgn="base">
              <a:spcBef>
                <a:spcPct val="0"/>
              </a:spcBef>
              <a:spcAft>
                <a:spcPct val="0"/>
              </a:spcAft>
              <a:defRPr/>
            </a:pPr>
            <a:r>
              <a:rPr lang="it-IT" sz="2000" dirty="0">
                <a:solidFill>
                  <a:srgbClr val="2D2D8A">
                    <a:lumMod val="75000"/>
                  </a:srgbClr>
                </a:solidFill>
              </a:rPr>
              <a:t>Il Premier </a:t>
            </a:r>
            <a:r>
              <a:rPr lang="it-IT" sz="2400" b="1" dirty="0">
                <a:solidFill>
                  <a:srgbClr val="2D2D8A">
                    <a:lumMod val="75000"/>
                  </a:srgbClr>
                </a:solidFill>
              </a:rPr>
              <a:t>Matteo </a:t>
            </a:r>
            <a:r>
              <a:rPr lang="it-IT" sz="2400" b="1" dirty="0" err="1">
                <a:solidFill>
                  <a:srgbClr val="2D2D8A">
                    <a:lumMod val="75000"/>
                  </a:srgbClr>
                </a:solidFill>
              </a:rPr>
              <a:t>Renzi</a:t>
            </a:r>
            <a:r>
              <a:rPr lang="it-IT" sz="2400" b="1" dirty="0">
                <a:solidFill>
                  <a:srgbClr val="2D2D8A">
                    <a:lumMod val="75000"/>
                  </a:srgbClr>
                </a:solidFill>
              </a:rPr>
              <a:t> </a:t>
            </a:r>
            <a:r>
              <a:rPr lang="it-IT" sz="2000" dirty="0">
                <a:solidFill>
                  <a:srgbClr val="2D2D8A">
                    <a:lumMod val="75000"/>
                  </a:srgbClr>
                </a:solidFill>
              </a:rPr>
              <a:t>in visita alle celle Ipogee il 05.05.2015</a:t>
            </a:r>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124758"/>
            <a:ext cx="5544616" cy="36899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3233918"/>
            <a:ext cx="3362822" cy="23553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46" y="692696"/>
            <a:ext cx="9160446" cy="561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Immagin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0312" y="5661248"/>
            <a:ext cx="1711990" cy="1066256"/>
          </a:xfrm>
          <a:prstGeom prst="rect">
            <a:avLst/>
          </a:prstGeom>
        </p:spPr>
      </p:pic>
    </p:spTree>
    <p:extLst>
      <p:ext uri="{BB962C8B-B14F-4D97-AF65-F5344CB8AC3E}">
        <p14:creationId xmlns:p14="http://schemas.microsoft.com/office/powerpoint/2010/main" val="26011104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71400"/>
            <a:ext cx="9144000" cy="1143000"/>
          </a:xfrm>
        </p:spPr>
        <p:txBody>
          <a:bodyPr>
            <a:noAutofit/>
          </a:bodyPr>
          <a:lstStyle/>
          <a:p>
            <a:r>
              <a:rPr lang="it-IT" sz="2400" b="1" dirty="0">
                <a:ln w="12700">
                  <a:solidFill>
                    <a:srgbClr val="1F497D">
                      <a:satMod val="155000"/>
                    </a:srgbClr>
                  </a:solidFill>
                  <a:prstDash val="solid"/>
                </a:ln>
                <a:solidFill>
                  <a:srgbClr val="002060"/>
                </a:solidFill>
                <a:effectLst>
                  <a:outerShdw blurRad="41275" dist="20320" dir="1800000" algn="tl" rotWithShape="0">
                    <a:srgbClr val="000000">
                      <a:alpha val="40000"/>
                    </a:srgbClr>
                  </a:outerShdw>
                </a:effectLst>
                <a:latin typeface="Trebuchet MS" panose="020B0603020202020204" pitchFamily="34" charset="0"/>
                <a:ea typeface="+mn-ea"/>
                <a:cs typeface="+mn-cs"/>
              </a:rPr>
              <a:t>Capacità frigoconservazione cooperative Melinda 2016-17</a:t>
            </a:r>
            <a:endParaRPr lang="it-IT" sz="2400" b="1" dirty="0">
              <a:ln w="12700">
                <a:solidFill>
                  <a:srgbClr val="1F497D">
                    <a:satMod val="155000"/>
                  </a:srgbClr>
                </a:solidFill>
                <a:prstDash val="solid"/>
              </a:ln>
              <a:solidFill>
                <a:srgbClr val="002060"/>
              </a:solidFill>
              <a:effectLst>
                <a:outerShdw blurRad="41275" dist="20320" dir="1800000" algn="tl" rotWithShape="0">
                  <a:srgbClr val="000000">
                    <a:alpha val="40000"/>
                  </a:srgbClr>
                </a:outerShdw>
              </a:effectLst>
              <a:latin typeface="Trebuchet MS" panose="020B0603020202020204" pitchFamily="34" charset="0"/>
              <a:ea typeface="+mn-ea"/>
              <a:cs typeface="+mn-cs"/>
            </a:endParaRPr>
          </a:p>
        </p:txBody>
      </p:sp>
      <p:graphicFrame>
        <p:nvGraphicFramePr>
          <p:cNvPr id="3" name="Tabella 2"/>
          <p:cNvGraphicFramePr>
            <a:graphicFrameLocks noGrp="1"/>
          </p:cNvGraphicFramePr>
          <p:nvPr>
            <p:extLst>
              <p:ext uri="{D42A27DB-BD31-4B8C-83A1-F6EECF244321}">
                <p14:modId xmlns:p14="http://schemas.microsoft.com/office/powerpoint/2010/main" val="71362822"/>
              </p:ext>
            </p:extLst>
          </p:nvPr>
        </p:nvGraphicFramePr>
        <p:xfrm>
          <a:off x="179512" y="980728"/>
          <a:ext cx="4837238" cy="5112577"/>
        </p:xfrm>
        <a:graphic>
          <a:graphicData uri="http://schemas.openxmlformats.org/drawingml/2006/table">
            <a:tbl>
              <a:tblPr/>
              <a:tblGrid>
                <a:gridCol w="846760"/>
                <a:gridCol w="574240"/>
                <a:gridCol w="752675"/>
                <a:gridCol w="652102"/>
                <a:gridCol w="661836"/>
                <a:gridCol w="791607"/>
                <a:gridCol w="558018"/>
              </a:tblGrid>
              <a:tr h="72017">
                <a:tc>
                  <a:txBody>
                    <a:bodyPr/>
                    <a:lstStyle/>
                    <a:p>
                      <a:pPr algn="l" fontAlgn="ctr"/>
                      <a:r>
                        <a:rPr lang="it-IT" sz="900" b="1" i="0" u="none" strike="noStrike" dirty="0">
                          <a:solidFill>
                            <a:srgbClr val="000000"/>
                          </a:solidFill>
                          <a:effectLst/>
                          <a:latin typeface="Arial"/>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00FFFF"/>
                    </a:solidFill>
                  </a:tcPr>
                </a:tc>
                <a:tc>
                  <a:txBody>
                    <a:bodyPr/>
                    <a:lstStyle/>
                    <a:p>
                      <a:pPr algn="ctr" fontAlgn="ctr"/>
                      <a:r>
                        <a:rPr lang="it-IT" sz="900" b="1" i="0" u="none" strike="noStrike">
                          <a:solidFill>
                            <a:srgbClr val="000000"/>
                          </a:solidFill>
                          <a:effectLst/>
                          <a:latin typeface="Arial"/>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00FFFF"/>
                    </a:solidFill>
                  </a:tcPr>
                </a:tc>
                <a:tc>
                  <a:txBody>
                    <a:bodyPr/>
                    <a:lstStyle/>
                    <a:p>
                      <a:pPr algn="ctr" fontAlgn="ctr"/>
                      <a:r>
                        <a:rPr lang="it-IT" sz="900" b="1" i="0" u="none" strike="noStrike">
                          <a:solidFill>
                            <a:srgbClr val="000000"/>
                          </a:solidFill>
                          <a:effectLst/>
                          <a:latin typeface="Arial"/>
                        </a:rPr>
                        <a:t>capacità</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00FFFF"/>
                    </a:solidFill>
                  </a:tcPr>
                </a:tc>
                <a:tc>
                  <a:txBody>
                    <a:bodyPr/>
                    <a:lstStyle/>
                    <a:p>
                      <a:pPr algn="ctr" fontAlgn="ctr"/>
                      <a:r>
                        <a:rPr lang="it-IT" sz="900" b="1" i="0" u="none" strike="noStrike">
                          <a:solidFill>
                            <a:srgbClr val="000000"/>
                          </a:solidFill>
                          <a:effectLst/>
                          <a:latin typeface="Arial"/>
                        </a:rPr>
                        <a:t>2 lotto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00FFFF"/>
                    </a:solidFill>
                  </a:tcPr>
                </a:tc>
                <a:tc>
                  <a:txBody>
                    <a:bodyPr/>
                    <a:lstStyle/>
                    <a:p>
                      <a:pPr algn="ctr" fontAlgn="ctr"/>
                      <a:r>
                        <a:rPr lang="it-IT" sz="900" b="1" i="0" u="none" strike="noStrike">
                          <a:solidFill>
                            <a:srgbClr val="000000"/>
                          </a:solidFill>
                          <a:effectLst/>
                          <a:latin typeface="Arial"/>
                        </a:rPr>
                        <a:t>3 lotto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00FFFF"/>
                    </a:solidFill>
                  </a:tcPr>
                </a:tc>
                <a:tc>
                  <a:txBody>
                    <a:bodyPr/>
                    <a:lstStyle/>
                    <a:p>
                      <a:pPr algn="ctr" fontAlgn="ctr"/>
                      <a:r>
                        <a:rPr lang="it-IT" sz="900" b="1" i="0" u="none" strike="noStrike">
                          <a:solidFill>
                            <a:srgbClr val="000000"/>
                          </a:solidFill>
                          <a:effectLst/>
                          <a:latin typeface="Arial"/>
                        </a:rPr>
                        <a:t>capacità</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00FFFF"/>
                    </a:solidFill>
                  </a:tcPr>
                </a:tc>
                <a:tc>
                  <a:txBody>
                    <a:bodyPr/>
                    <a:lstStyle/>
                    <a:p>
                      <a:pPr algn="ctr" fontAlgn="ctr"/>
                      <a:r>
                        <a:rPr lang="it-IT" sz="900" b="1" i="0" u="none" strike="noStrike">
                          <a:solidFill>
                            <a:srgbClr val="000000"/>
                          </a:solidFill>
                          <a:effectLst/>
                          <a:latin typeface="Arial"/>
                        </a:rPr>
                        <a:t>celle </a:t>
                      </a:r>
                    </a:p>
                  </a:txBody>
                  <a:tcPr marL="0" marR="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00FFFF"/>
                    </a:solidFill>
                  </a:tcPr>
                </a:tc>
              </a:tr>
              <a:tr h="248981">
                <a:tc>
                  <a:txBody>
                    <a:bodyPr/>
                    <a:lstStyle/>
                    <a:p>
                      <a:pPr algn="l" fontAlgn="ctr"/>
                      <a:r>
                        <a:rPr lang="it-IT" sz="700" b="1" i="0" u="none" strike="noStrike" dirty="0">
                          <a:solidFill>
                            <a:srgbClr val="000000"/>
                          </a:solidFill>
                          <a:effectLst/>
                          <a:latin typeface="Arial"/>
                        </a:rPr>
                        <a:t>COOPERATIVA</a:t>
                      </a: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FFFF"/>
                    </a:solidFill>
                  </a:tcPr>
                </a:tc>
                <a:tc>
                  <a:txBody>
                    <a:bodyPr/>
                    <a:lstStyle/>
                    <a:p>
                      <a:pPr algn="ctr" fontAlgn="ctr"/>
                      <a:r>
                        <a:rPr lang="it-IT" sz="900" b="1" i="0" u="none" strike="noStrike">
                          <a:solidFill>
                            <a:srgbClr val="000000"/>
                          </a:solidFill>
                          <a:effectLst/>
                          <a:latin typeface="Arial"/>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FFFF"/>
                    </a:solidFill>
                  </a:tcPr>
                </a:tc>
                <a:tc>
                  <a:txBody>
                    <a:bodyPr/>
                    <a:lstStyle/>
                    <a:p>
                      <a:pPr algn="ctr" fontAlgn="ctr"/>
                      <a:r>
                        <a:rPr lang="it-IT" sz="900" b="1" i="0" u="none" strike="noStrike">
                          <a:solidFill>
                            <a:srgbClr val="000000"/>
                          </a:solidFill>
                          <a:effectLst/>
                          <a:latin typeface="Arial"/>
                        </a:rPr>
                        <a:t>frigocons.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FFFF"/>
                    </a:solidFill>
                  </a:tcPr>
                </a:tc>
                <a:tc>
                  <a:txBody>
                    <a:bodyPr/>
                    <a:lstStyle/>
                    <a:p>
                      <a:pPr algn="ctr" fontAlgn="ctr"/>
                      <a:r>
                        <a:rPr lang="it-IT" sz="900" b="1" i="0" u="none" strike="noStrike">
                          <a:solidFill>
                            <a:srgbClr val="000000"/>
                          </a:solidFill>
                          <a:effectLst/>
                          <a:latin typeface="Arial"/>
                        </a:rPr>
                        <a:t>ipogeo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FFFF"/>
                    </a:solidFill>
                  </a:tcPr>
                </a:tc>
                <a:tc>
                  <a:txBody>
                    <a:bodyPr/>
                    <a:lstStyle/>
                    <a:p>
                      <a:pPr algn="ctr" fontAlgn="ctr"/>
                      <a:r>
                        <a:rPr lang="it-IT" sz="900" b="1" i="0" u="none" strike="noStrike">
                          <a:solidFill>
                            <a:srgbClr val="000000"/>
                          </a:solidFill>
                          <a:effectLst/>
                          <a:latin typeface="Arial"/>
                        </a:rPr>
                        <a:t>ipogeo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FFFF"/>
                    </a:solidFill>
                  </a:tcPr>
                </a:tc>
                <a:tc>
                  <a:txBody>
                    <a:bodyPr/>
                    <a:lstStyle/>
                    <a:p>
                      <a:pPr algn="ctr" fontAlgn="ctr"/>
                      <a:r>
                        <a:rPr lang="it-IT" sz="900" b="1" i="0" u="none" strike="noStrike">
                          <a:solidFill>
                            <a:srgbClr val="000000"/>
                          </a:solidFill>
                          <a:effectLst/>
                          <a:latin typeface="Arial"/>
                        </a:rPr>
                        <a:t>frigocons.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00FFFF"/>
                    </a:solidFill>
                  </a:tcPr>
                </a:tc>
                <a:tc>
                  <a:txBody>
                    <a:bodyPr/>
                    <a:lstStyle/>
                    <a:p>
                      <a:pPr algn="ctr" fontAlgn="ctr"/>
                      <a:r>
                        <a:rPr lang="it-IT" sz="800" b="1" i="0" u="none" strike="noStrike">
                          <a:solidFill>
                            <a:srgbClr val="000000"/>
                          </a:solidFill>
                          <a:effectLst/>
                          <a:latin typeface="Arial"/>
                        </a:rPr>
                        <a:t>realizzate</a:t>
                      </a:r>
                    </a:p>
                  </a:txBody>
                  <a:tcPr marL="0" marR="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00FFFF"/>
                    </a:solidFill>
                  </a:tcPr>
                </a:tc>
              </a:tr>
              <a:tr h="169307">
                <a:tc>
                  <a:txBody>
                    <a:bodyPr/>
                    <a:lstStyle/>
                    <a:p>
                      <a:pPr algn="l" fontAlgn="ctr"/>
                      <a:r>
                        <a:rPr lang="it-IT" sz="900" b="1" i="0" u="none" strike="noStrike">
                          <a:solidFill>
                            <a:srgbClr val="000000"/>
                          </a:solidFill>
                          <a:effectLst/>
                          <a:latin typeface="Arial"/>
                        </a:rPr>
                        <a:t>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it-IT" sz="900" b="1" i="0" u="none" strike="noStrike">
                          <a:solidFill>
                            <a:srgbClr val="000000"/>
                          </a:solidFill>
                          <a:effectLst/>
                          <a:latin typeface="Arial"/>
                        </a:rPr>
                        <a:t>2007</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it-IT" sz="900" b="1" i="0" u="none" strike="noStrike">
                          <a:solidFill>
                            <a:srgbClr val="000000"/>
                          </a:solidFill>
                          <a:effectLst/>
                          <a:latin typeface="Arial"/>
                        </a:rPr>
                        <a:t>2015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it-IT" sz="900" b="1" i="0" u="none" strike="noStrike">
                          <a:solidFill>
                            <a:srgbClr val="000000"/>
                          </a:solidFill>
                          <a:effectLst/>
                          <a:latin typeface="Arial"/>
                        </a:rPr>
                        <a:t>2016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it-IT" sz="900" b="1" i="0" u="none" strike="noStrike">
                          <a:solidFill>
                            <a:srgbClr val="000000"/>
                          </a:solidFill>
                          <a:effectLst/>
                          <a:latin typeface="Arial"/>
                        </a:rPr>
                        <a:t>2017</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it-IT" sz="800" b="1" i="0" u="none" strike="noStrike">
                          <a:solidFill>
                            <a:srgbClr val="000000"/>
                          </a:solidFill>
                          <a:effectLst/>
                          <a:latin typeface="Arial"/>
                        </a:rPr>
                        <a:t>totale 2017</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it-IT" sz="800" b="1" i="0" u="none" strike="noStrike">
                          <a:solidFill>
                            <a:srgbClr val="000000"/>
                          </a:solidFill>
                          <a:effectLst/>
                          <a:latin typeface="Arial"/>
                        </a:rPr>
                        <a:t>2007-17</a:t>
                      </a:r>
                    </a:p>
                  </a:txBody>
                  <a:tcPr marL="0" marR="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FFFF00"/>
                    </a:solidFill>
                  </a:tcPr>
                </a:tc>
              </a:tr>
              <a:tr h="278859">
                <a:tc>
                  <a:txBody>
                    <a:bodyPr/>
                    <a:lstStyle/>
                    <a:p>
                      <a:pPr algn="l" fontAlgn="ctr"/>
                      <a:r>
                        <a:rPr lang="it-IT" sz="900" b="1" i="0" u="none" strike="noStrike">
                          <a:solidFill>
                            <a:srgbClr val="000000"/>
                          </a:solidFill>
                          <a:effectLst/>
                          <a:latin typeface="Arial"/>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FFFF"/>
                    </a:solidFill>
                  </a:tcPr>
                </a:tc>
                <a:tc>
                  <a:txBody>
                    <a:bodyPr/>
                    <a:lstStyle/>
                    <a:p>
                      <a:pPr algn="ctr" fontAlgn="ctr"/>
                      <a:r>
                        <a:rPr lang="it-IT" sz="800" b="1" i="0" u="none" strike="noStrike">
                          <a:solidFill>
                            <a:srgbClr val="000000"/>
                          </a:solidFill>
                          <a:effectLst/>
                          <a:latin typeface="Arial"/>
                        </a:rPr>
                        <a:t>vagoni</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00FFFF"/>
                    </a:solidFill>
                  </a:tcPr>
                </a:tc>
                <a:tc>
                  <a:txBody>
                    <a:bodyPr/>
                    <a:lstStyle/>
                    <a:p>
                      <a:pPr algn="ctr" fontAlgn="ctr"/>
                      <a:r>
                        <a:rPr lang="it-IT" sz="800" b="1" i="0" u="none" strike="noStrike">
                          <a:solidFill>
                            <a:srgbClr val="000000"/>
                          </a:solidFill>
                          <a:effectLst/>
                          <a:latin typeface="Arial"/>
                        </a:rPr>
                        <a:t>vagoni</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00FFFF"/>
                    </a:solidFill>
                  </a:tcPr>
                </a:tc>
                <a:tc>
                  <a:txBody>
                    <a:bodyPr/>
                    <a:lstStyle/>
                    <a:p>
                      <a:pPr algn="ctr" fontAlgn="ctr"/>
                      <a:r>
                        <a:rPr lang="it-IT" sz="800" b="1" i="0" u="none" strike="noStrike">
                          <a:solidFill>
                            <a:srgbClr val="000000"/>
                          </a:solidFill>
                          <a:effectLst/>
                          <a:latin typeface="Arial"/>
                        </a:rPr>
                        <a:t>vagoni</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FFFF"/>
                    </a:solidFill>
                  </a:tcPr>
                </a:tc>
                <a:tc>
                  <a:txBody>
                    <a:bodyPr/>
                    <a:lstStyle/>
                    <a:p>
                      <a:pPr algn="ctr" fontAlgn="ctr"/>
                      <a:r>
                        <a:rPr lang="it-IT" sz="800" b="1" i="0" u="none" strike="noStrike">
                          <a:solidFill>
                            <a:srgbClr val="000000"/>
                          </a:solidFill>
                          <a:effectLst/>
                          <a:latin typeface="Arial"/>
                        </a:rPr>
                        <a:t>vagoni</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FFFF"/>
                    </a:solidFill>
                  </a:tcPr>
                </a:tc>
                <a:tc>
                  <a:txBody>
                    <a:bodyPr/>
                    <a:lstStyle/>
                    <a:p>
                      <a:pPr algn="ctr" fontAlgn="ctr"/>
                      <a:r>
                        <a:rPr lang="it-IT" sz="800" b="1" i="0" u="none" strike="noStrike">
                          <a:solidFill>
                            <a:srgbClr val="000000"/>
                          </a:solidFill>
                          <a:effectLst/>
                          <a:latin typeface="Arial"/>
                        </a:rPr>
                        <a:t>vagoni</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00FFFF"/>
                    </a:solidFill>
                  </a:tcPr>
                </a:tc>
                <a:tc>
                  <a:txBody>
                    <a:bodyPr/>
                    <a:lstStyle/>
                    <a:p>
                      <a:pPr algn="ctr" fontAlgn="ctr"/>
                      <a:r>
                        <a:rPr lang="it-IT" sz="800" b="1" i="0" u="none" strike="noStrike">
                          <a:solidFill>
                            <a:srgbClr val="000000"/>
                          </a:solidFill>
                          <a:effectLst/>
                          <a:latin typeface="Arial"/>
                        </a:rPr>
                        <a:t>vagoni</a:t>
                      </a:r>
                    </a:p>
                  </a:txBody>
                  <a:tcPr marL="0" marR="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FFFF"/>
                    </a:solidFill>
                  </a:tcPr>
                </a:tc>
              </a:tr>
              <a:tr h="251637">
                <a:tc>
                  <a:txBody>
                    <a:bodyPr/>
                    <a:lstStyle/>
                    <a:p>
                      <a:pPr algn="ctr" fontAlgn="b"/>
                      <a:r>
                        <a:rPr lang="it-IT" sz="900" b="0" i="0" u="none" strike="noStrike" dirty="0">
                          <a:solidFill>
                            <a:srgbClr val="000000"/>
                          </a:solidFill>
                          <a:effectLst/>
                          <a:latin typeface="Arial"/>
                        </a:rPr>
                        <a:t>COFSAC</a:t>
                      </a:r>
                    </a:p>
                  </a:txBody>
                  <a:tcPr marL="0" marR="0" marT="0"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it-IT" sz="1100" b="1" i="0" u="none" strike="noStrike" dirty="0">
                          <a:solidFill>
                            <a:srgbClr val="000000"/>
                          </a:solidFill>
                          <a:effectLst/>
                          <a:latin typeface="Arial"/>
                        </a:rPr>
                        <a:t>1.022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a:txBody>
                    <a:bodyPr/>
                    <a:lstStyle/>
                    <a:p>
                      <a:pPr algn="ctr" fontAlgn="b"/>
                      <a:r>
                        <a:rPr lang="it-IT" sz="1100" b="1" i="0" u="none" strike="noStrike">
                          <a:solidFill>
                            <a:srgbClr val="000000"/>
                          </a:solidFill>
                          <a:effectLst/>
                          <a:latin typeface="Arial"/>
                        </a:rPr>
                        <a:t>1.251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a:txBody>
                    <a:bodyPr/>
                    <a:lstStyle/>
                    <a:p>
                      <a:pPr algn="ctr" fontAlgn="b"/>
                      <a:r>
                        <a:rPr lang="it-IT" sz="900" b="0" i="0" u="none" strike="noStrike" dirty="0">
                          <a:solidFill>
                            <a:srgbClr val="000000"/>
                          </a:solidFill>
                          <a:effectLst/>
                          <a:latin typeface="Arial"/>
                        </a:rPr>
                        <a:t>63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it-IT" sz="900" b="0" i="0" u="none" strike="noStrike">
                          <a:solidFill>
                            <a:srgbClr val="000000"/>
                          </a:solidFill>
                          <a:effectLst/>
                          <a:latin typeface="Arial"/>
                        </a:rPr>
                        <a:t>63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it-IT" sz="1100" b="1" i="0" u="none" strike="noStrike">
                          <a:solidFill>
                            <a:srgbClr val="000000"/>
                          </a:solidFill>
                          <a:effectLst/>
                          <a:latin typeface="Arial"/>
                        </a:rPr>
                        <a:t>1.376</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a:txBody>
                    <a:bodyPr/>
                    <a:lstStyle/>
                    <a:p>
                      <a:pPr algn="ctr" fontAlgn="b"/>
                      <a:r>
                        <a:rPr lang="it-IT" sz="1000" b="1" i="0" u="none" strike="noStrike">
                          <a:solidFill>
                            <a:srgbClr val="000000"/>
                          </a:solidFill>
                          <a:effectLst/>
                          <a:latin typeface="Arial"/>
                        </a:rPr>
                        <a:t>354</a:t>
                      </a:r>
                    </a:p>
                  </a:txBody>
                  <a:tcPr marL="0" marR="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51637">
                <a:tc>
                  <a:txBody>
                    <a:bodyPr/>
                    <a:lstStyle/>
                    <a:p>
                      <a:pPr algn="ctr" fontAlgn="b"/>
                      <a:r>
                        <a:rPr lang="it-IT" sz="900" b="0" i="0" u="none" strike="noStrike" dirty="0">
                          <a:solidFill>
                            <a:srgbClr val="000000"/>
                          </a:solidFill>
                          <a:effectLst/>
                          <a:latin typeface="Arial"/>
                        </a:rPr>
                        <a:t>AVN</a:t>
                      </a:r>
                    </a:p>
                  </a:txBody>
                  <a:tcPr marL="0" marR="0" marT="0"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it-IT" sz="1100" b="1" i="0" u="none" strike="noStrike">
                          <a:solidFill>
                            <a:srgbClr val="000000"/>
                          </a:solidFill>
                          <a:effectLst/>
                          <a:latin typeface="Arial"/>
                        </a:rPr>
                        <a:t>2.317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1100" b="1" i="0" u="none" strike="noStrike">
                          <a:solidFill>
                            <a:srgbClr val="000000"/>
                          </a:solidFill>
                          <a:effectLst/>
                          <a:latin typeface="Arial"/>
                        </a:rPr>
                        <a:t>3.221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900" b="0" i="0" u="none" strike="noStrike" dirty="0">
                          <a:solidFill>
                            <a:srgbClr val="000000"/>
                          </a:solidFill>
                          <a:effectLst/>
                          <a:latin typeface="Arial"/>
                        </a:rPr>
                        <a:t>131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it-IT" sz="900" b="0" i="0" u="none" strike="noStrike" dirty="0">
                          <a:solidFill>
                            <a:srgbClr val="000000"/>
                          </a:solidFill>
                          <a:effectLst/>
                          <a:latin typeface="Arial"/>
                        </a:rPr>
                        <a:t>131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it-IT" sz="1100" b="1" i="0" u="none" strike="noStrike">
                          <a:solidFill>
                            <a:srgbClr val="000000"/>
                          </a:solidFill>
                          <a:effectLst/>
                          <a:latin typeface="Arial"/>
                        </a:rPr>
                        <a:t>3.483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it-IT" sz="1000" b="1" i="0" u="none" strike="noStrike">
                          <a:solidFill>
                            <a:srgbClr val="000000"/>
                          </a:solidFill>
                          <a:effectLst/>
                          <a:latin typeface="Arial"/>
                        </a:rPr>
                        <a:t>1166</a:t>
                      </a:r>
                    </a:p>
                  </a:txBody>
                  <a:tcPr marL="0" marR="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r>
              <a:tr h="251637">
                <a:tc>
                  <a:txBody>
                    <a:bodyPr/>
                    <a:lstStyle/>
                    <a:p>
                      <a:pPr algn="ctr" fontAlgn="b"/>
                      <a:r>
                        <a:rPr lang="it-IT" sz="900" b="0" i="0" u="none" strike="noStrike">
                          <a:solidFill>
                            <a:srgbClr val="000000"/>
                          </a:solidFill>
                          <a:effectLst/>
                          <a:latin typeface="Arial"/>
                        </a:rPr>
                        <a:t>SABAC</a:t>
                      </a:r>
                    </a:p>
                  </a:txBody>
                  <a:tcPr marL="0" marR="0" marT="0"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it-IT" sz="1100" b="1" i="0" u="none" strike="noStrike">
                          <a:solidFill>
                            <a:srgbClr val="000000"/>
                          </a:solidFill>
                          <a:effectLst/>
                          <a:latin typeface="Arial"/>
                        </a:rPr>
                        <a:t>1.610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1100" b="1" i="0" u="none" strike="noStrike">
                          <a:solidFill>
                            <a:srgbClr val="000000"/>
                          </a:solidFill>
                          <a:effectLst/>
                          <a:latin typeface="Arial"/>
                        </a:rPr>
                        <a:t>2.334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900" b="0" i="0" u="none" strike="noStrike">
                          <a:solidFill>
                            <a:srgbClr val="000000"/>
                          </a:solidFill>
                          <a:effectLst/>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it-IT" sz="900" b="0" i="0" u="none" strike="noStrike">
                          <a:solidFill>
                            <a:srgbClr val="000000"/>
                          </a:solidFill>
                          <a:effectLst/>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it-IT" sz="1100" b="1" i="0" u="none" strike="noStrike">
                          <a:solidFill>
                            <a:srgbClr val="000000"/>
                          </a:solidFill>
                          <a:effectLst/>
                          <a:latin typeface="Arial"/>
                        </a:rPr>
                        <a:t>2.334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it-IT" sz="1000" b="1" i="0" u="none" strike="noStrike">
                          <a:solidFill>
                            <a:srgbClr val="000000"/>
                          </a:solidFill>
                          <a:effectLst/>
                          <a:latin typeface="Arial"/>
                        </a:rPr>
                        <a:t>724</a:t>
                      </a:r>
                    </a:p>
                  </a:txBody>
                  <a:tcPr marL="0" marR="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r>
              <a:tr h="251637">
                <a:tc>
                  <a:txBody>
                    <a:bodyPr/>
                    <a:lstStyle/>
                    <a:p>
                      <a:pPr algn="ctr" fontAlgn="b"/>
                      <a:r>
                        <a:rPr lang="it-IT" sz="900" b="0" i="0" u="none" strike="noStrike" dirty="0">
                          <a:solidFill>
                            <a:srgbClr val="000000"/>
                          </a:solidFill>
                          <a:effectLst/>
                          <a:latin typeface="Arial"/>
                        </a:rPr>
                        <a:t>SCAF</a:t>
                      </a:r>
                    </a:p>
                  </a:txBody>
                  <a:tcPr marL="0" marR="0" marT="0"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it-IT" sz="1100" b="1" i="0" u="none" strike="noStrike">
                          <a:solidFill>
                            <a:srgbClr val="000000"/>
                          </a:solidFill>
                          <a:effectLst/>
                          <a:latin typeface="Arial"/>
                        </a:rPr>
                        <a:t>1.345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1100" b="1" i="0" u="none" strike="noStrike" dirty="0">
                          <a:solidFill>
                            <a:srgbClr val="000000"/>
                          </a:solidFill>
                          <a:effectLst/>
                          <a:latin typeface="Arial"/>
                        </a:rPr>
                        <a:t>1.830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900" b="0" i="0" u="none" strike="noStrike" dirty="0">
                          <a:solidFill>
                            <a:srgbClr val="000000"/>
                          </a:solidFill>
                          <a:effectLst/>
                          <a:latin typeface="Arial"/>
                        </a:rPr>
                        <a:t>78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it-IT" sz="900" b="0" i="0" u="none" strike="noStrike">
                          <a:solidFill>
                            <a:srgbClr val="000000"/>
                          </a:solidFill>
                          <a:effectLst/>
                          <a:latin typeface="Arial"/>
                        </a:rPr>
                        <a:t>78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it-IT" sz="1100" b="1" i="0" u="none" strike="noStrike">
                          <a:solidFill>
                            <a:srgbClr val="000000"/>
                          </a:solidFill>
                          <a:effectLst/>
                          <a:latin typeface="Arial"/>
                        </a:rPr>
                        <a:t>1.987</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it-IT" sz="1000" b="1" i="0" u="none" strike="noStrike">
                          <a:solidFill>
                            <a:srgbClr val="000000"/>
                          </a:solidFill>
                          <a:effectLst/>
                          <a:latin typeface="Arial"/>
                        </a:rPr>
                        <a:t>642</a:t>
                      </a:r>
                    </a:p>
                  </a:txBody>
                  <a:tcPr marL="0" marR="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r>
              <a:tr h="251637">
                <a:tc>
                  <a:txBody>
                    <a:bodyPr/>
                    <a:lstStyle/>
                    <a:p>
                      <a:pPr algn="ctr" fontAlgn="b"/>
                      <a:r>
                        <a:rPr lang="it-IT" sz="900" b="0" i="0" u="none" strike="noStrike">
                          <a:solidFill>
                            <a:srgbClr val="000000"/>
                          </a:solidFill>
                          <a:effectLst/>
                          <a:latin typeface="Arial"/>
                        </a:rPr>
                        <a:t>TERZA SP.A</a:t>
                      </a:r>
                    </a:p>
                  </a:txBody>
                  <a:tcPr marL="0" marR="0" marT="0"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it-IT" sz="1100" b="1" i="0" u="none" strike="noStrike">
                          <a:solidFill>
                            <a:srgbClr val="000000"/>
                          </a:solidFill>
                          <a:effectLst/>
                          <a:latin typeface="Arial"/>
                        </a:rPr>
                        <a:t>2.116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1100" b="1" i="0" u="none" strike="noStrike">
                          <a:solidFill>
                            <a:srgbClr val="000000"/>
                          </a:solidFill>
                          <a:effectLst/>
                          <a:latin typeface="Arial"/>
                        </a:rPr>
                        <a:t>2.994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900" b="0" i="0" u="none" strike="noStrike" dirty="0">
                          <a:solidFill>
                            <a:srgbClr val="000000"/>
                          </a:solidFill>
                          <a:effectLst/>
                          <a:latin typeface="Arial"/>
                        </a:rPr>
                        <a:t>82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it-IT" sz="900" b="0" i="0" u="none" strike="noStrike">
                          <a:solidFill>
                            <a:srgbClr val="000000"/>
                          </a:solidFill>
                          <a:effectLst/>
                          <a:latin typeface="Arial"/>
                        </a:rPr>
                        <a:t>82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it-IT" sz="1100" b="1" i="0" u="none" strike="noStrike">
                          <a:solidFill>
                            <a:srgbClr val="000000"/>
                          </a:solidFill>
                          <a:effectLst/>
                          <a:latin typeface="Arial"/>
                        </a:rPr>
                        <a:t>3.159</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it-IT" sz="1000" b="1" i="0" u="none" strike="noStrike">
                          <a:solidFill>
                            <a:srgbClr val="000000"/>
                          </a:solidFill>
                          <a:effectLst/>
                          <a:latin typeface="Arial"/>
                        </a:rPr>
                        <a:t>1043</a:t>
                      </a:r>
                    </a:p>
                  </a:txBody>
                  <a:tcPr marL="0" marR="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r>
              <a:tr h="251637">
                <a:tc>
                  <a:txBody>
                    <a:bodyPr/>
                    <a:lstStyle/>
                    <a:p>
                      <a:pPr algn="ctr" fontAlgn="b"/>
                      <a:r>
                        <a:rPr lang="it-IT" sz="900" b="0" i="0" u="none" strike="noStrike" dirty="0">
                          <a:solidFill>
                            <a:srgbClr val="000000"/>
                          </a:solidFill>
                          <a:effectLst/>
                          <a:latin typeface="Arial"/>
                        </a:rPr>
                        <a:t>UF.COREDO</a:t>
                      </a:r>
                    </a:p>
                  </a:txBody>
                  <a:tcPr marL="0" marR="0" marT="0"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it-IT" sz="1100" b="1" i="0" u="none" strike="noStrike">
                          <a:solidFill>
                            <a:srgbClr val="000000"/>
                          </a:solidFill>
                          <a:effectLst/>
                          <a:latin typeface="Arial"/>
                        </a:rPr>
                        <a:t>1.154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1100" b="1" i="0" u="none" strike="noStrike">
                          <a:solidFill>
                            <a:srgbClr val="000000"/>
                          </a:solidFill>
                          <a:effectLst/>
                          <a:latin typeface="Arial"/>
                        </a:rPr>
                        <a:t>1.471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900" b="0" i="0" u="none" strike="noStrike">
                          <a:solidFill>
                            <a:srgbClr val="000000"/>
                          </a:solidFill>
                          <a:effectLst/>
                          <a:latin typeface="Arial"/>
                        </a:rPr>
                        <a:t>97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it-IT" sz="900" b="0" i="0" u="none" strike="noStrike" dirty="0">
                          <a:solidFill>
                            <a:srgbClr val="000000"/>
                          </a:solidFill>
                          <a:effectLst/>
                          <a:latin typeface="Arial"/>
                        </a:rPr>
                        <a:t>97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it-IT" sz="1100" b="1" i="0" u="none" strike="noStrike">
                          <a:solidFill>
                            <a:srgbClr val="000000"/>
                          </a:solidFill>
                          <a:effectLst/>
                          <a:latin typeface="Arial"/>
                        </a:rPr>
                        <a:t>1.665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it-IT" sz="1000" b="1" i="0" u="none" strike="noStrike">
                          <a:solidFill>
                            <a:srgbClr val="000000"/>
                          </a:solidFill>
                          <a:effectLst/>
                          <a:latin typeface="Arial"/>
                        </a:rPr>
                        <a:t>511</a:t>
                      </a:r>
                    </a:p>
                  </a:txBody>
                  <a:tcPr marL="0" marR="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r>
              <a:tr h="251637">
                <a:tc>
                  <a:txBody>
                    <a:bodyPr/>
                    <a:lstStyle/>
                    <a:p>
                      <a:pPr algn="ctr" fontAlgn="b"/>
                      <a:r>
                        <a:rPr lang="it-IT" sz="900" b="0" i="0" u="none" strike="noStrike">
                          <a:solidFill>
                            <a:srgbClr val="000000"/>
                          </a:solidFill>
                          <a:effectLst/>
                          <a:latin typeface="Arial"/>
                        </a:rPr>
                        <a:t>C.F.C.</a:t>
                      </a:r>
                    </a:p>
                  </a:txBody>
                  <a:tcPr marL="0" marR="0" marT="0"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it-IT" sz="1100" b="1" i="0" u="none" strike="noStrike">
                          <a:solidFill>
                            <a:srgbClr val="000000"/>
                          </a:solidFill>
                          <a:effectLst/>
                          <a:latin typeface="Arial"/>
                        </a:rPr>
                        <a:t>1.564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1100" b="1" i="0" u="none" strike="noStrike">
                          <a:solidFill>
                            <a:srgbClr val="000000"/>
                          </a:solidFill>
                          <a:effectLst/>
                          <a:latin typeface="Arial"/>
                        </a:rPr>
                        <a:t>2.122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900" b="0" i="0" u="none" strike="noStrike">
                          <a:solidFill>
                            <a:srgbClr val="000000"/>
                          </a:solidFill>
                          <a:effectLst/>
                          <a:latin typeface="Arial"/>
                        </a:rPr>
                        <a:t>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it-IT" sz="900" b="0" i="0" u="none" strike="noStrike" dirty="0">
                          <a:solidFill>
                            <a:srgbClr val="000000"/>
                          </a:solidFill>
                          <a:effectLst/>
                          <a:latin typeface="Arial"/>
                        </a:rPr>
                        <a:t>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it-IT" sz="1100" b="1" i="0" u="none" strike="noStrike">
                          <a:solidFill>
                            <a:srgbClr val="000000"/>
                          </a:solidFill>
                          <a:effectLst/>
                          <a:latin typeface="Arial"/>
                        </a:rPr>
                        <a:t>2.222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it-IT" sz="1000" b="1" i="0" u="none" strike="noStrike">
                          <a:solidFill>
                            <a:srgbClr val="000000"/>
                          </a:solidFill>
                          <a:effectLst/>
                          <a:latin typeface="Arial"/>
                        </a:rPr>
                        <a:t>658</a:t>
                      </a:r>
                    </a:p>
                  </a:txBody>
                  <a:tcPr marL="0" marR="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r>
              <a:tr h="251637">
                <a:tc>
                  <a:txBody>
                    <a:bodyPr/>
                    <a:lstStyle/>
                    <a:p>
                      <a:pPr algn="ctr" fontAlgn="b"/>
                      <a:r>
                        <a:rPr lang="it-IT" sz="900" b="0" i="0" u="none" strike="noStrike" dirty="0">
                          <a:solidFill>
                            <a:srgbClr val="000000"/>
                          </a:solidFill>
                          <a:effectLst/>
                          <a:latin typeface="Arial"/>
                        </a:rPr>
                        <a:t>COCEA</a:t>
                      </a:r>
                    </a:p>
                  </a:txBody>
                  <a:tcPr marL="0" marR="0" marT="0"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it-IT" sz="1100" b="1" i="0" u="none" strike="noStrike">
                          <a:solidFill>
                            <a:srgbClr val="000000"/>
                          </a:solidFill>
                          <a:effectLst/>
                          <a:latin typeface="Arial"/>
                        </a:rPr>
                        <a:t>4.286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1100" b="1" i="0" u="none" strike="noStrike">
                          <a:solidFill>
                            <a:srgbClr val="000000"/>
                          </a:solidFill>
                          <a:effectLst/>
                          <a:latin typeface="Arial"/>
                        </a:rPr>
                        <a:t>5.312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900" b="0" i="0" u="none" strike="noStrike">
                          <a:solidFill>
                            <a:srgbClr val="000000"/>
                          </a:solidFill>
                          <a:effectLst/>
                          <a:latin typeface="Arial"/>
                        </a:rPr>
                        <a:t>161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it-IT" sz="900" b="0" i="0" u="none" strike="noStrike" dirty="0">
                          <a:solidFill>
                            <a:srgbClr val="000000"/>
                          </a:solidFill>
                          <a:effectLst/>
                          <a:latin typeface="Arial"/>
                        </a:rPr>
                        <a:t>161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it-IT" sz="1100" b="1" i="0" u="none" strike="noStrike">
                          <a:solidFill>
                            <a:srgbClr val="000000"/>
                          </a:solidFill>
                          <a:effectLst/>
                          <a:latin typeface="Arial"/>
                        </a:rPr>
                        <a:t>5.634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it-IT" sz="1000" b="1" i="0" u="none" strike="noStrike">
                          <a:solidFill>
                            <a:srgbClr val="000000"/>
                          </a:solidFill>
                          <a:effectLst/>
                          <a:latin typeface="Arial"/>
                        </a:rPr>
                        <a:t>1348</a:t>
                      </a:r>
                    </a:p>
                  </a:txBody>
                  <a:tcPr marL="0" marR="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r>
              <a:tr h="251637">
                <a:tc>
                  <a:txBody>
                    <a:bodyPr/>
                    <a:lstStyle/>
                    <a:p>
                      <a:pPr algn="ctr" fontAlgn="b"/>
                      <a:r>
                        <a:rPr lang="it-IT" sz="900" b="0" i="0" u="none" strike="noStrike">
                          <a:solidFill>
                            <a:srgbClr val="000000"/>
                          </a:solidFill>
                          <a:effectLst/>
                          <a:latin typeface="Arial"/>
                        </a:rPr>
                        <a:t>FAT</a:t>
                      </a:r>
                    </a:p>
                  </a:txBody>
                  <a:tcPr marL="0" marR="0" marT="0"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it-IT" sz="1100" b="1" i="0" u="none" strike="noStrike">
                          <a:solidFill>
                            <a:srgbClr val="000000"/>
                          </a:solidFill>
                          <a:effectLst/>
                          <a:latin typeface="Arial"/>
                        </a:rPr>
                        <a:t>1.427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1100" b="1" i="0" u="none" strike="noStrike">
                          <a:solidFill>
                            <a:srgbClr val="000000"/>
                          </a:solidFill>
                          <a:effectLst/>
                          <a:latin typeface="Arial"/>
                        </a:rPr>
                        <a:t>1.765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900" b="0" i="0" u="none" strike="noStrike">
                          <a:solidFill>
                            <a:srgbClr val="000000"/>
                          </a:solidFill>
                          <a:effectLst/>
                          <a:latin typeface="Arial"/>
                        </a:rPr>
                        <a:t>58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it-IT" sz="900" b="0" i="0" u="none" strike="noStrike" dirty="0">
                          <a:solidFill>
                            <a:srgbClr val="000000"/>
                          </a:solidFill>
                          <a:effectLst/>
                          <a:latin typeface="Arial"/>
                        </a:rPr>
                        <a:t>58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it-IT" sz="1100" b="1" i="0" u="none" strike="noStrike" dirty="0">
                          <a:solidFill>
                            <a:srgbClr val="000000"/>
                          </a:solidFill>
                          <a:effectLst/>
                          <a:latin typeface="Arial"/>
                        </a:rPr>
                        <a:t>1.882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it-IT" sz="1000" b="1" i="0" u="none" strike="noStrike">
                          <a:solidFill>
                            <a:srgbClr val="000000"/>
                          </a:solidFill>
                          <a:effectLst/>
                          <a:latin typeface="Arial"/>
                        </a:rPr>
                        <a:t>455</a:t>
                      </a:r>
                    </a:p>
                  </a:txBody>
                  <a:tcPr marL="0" marR="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r>
              <a:tr h="251637">
                <a:tc>
                  <a:txBody>
                    <a:bodyPr/>
                    <a:lstStyle/>
                    <a:p>
                      <a:pPr algn="ctr" fontAlgn="b"/>
                      <a:r>
                        <a:rPr lang="it-IT" sz="900" b="0" i="0" u="none" strike="noStrike" dirty="0">
                          <a:solidFill>
                            <a:srgbClr val="000000"/>
                          </a:solidFill>
                          <a:effectLst/>
                          <a:latin typeface="Arial"/>
                        </a:rPr>
                        <a:t>SARC</a:t>
                      </a:r>
                    </a:p>
                  </a:txBody>
                  <a:tcPr marL="0" marR="0" marT="0"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it-IT" sz="1100" b="1" i="0" u="none" strike="noStrike">
                          <a:solidFill>
                            <a:srgbClr val="000000"/>
                          </a:solidFill>
                          <a:effectLst/>
                          <a:latin typeface="Arial"/>
                        </a:rPr>
                        <a:t>1.430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1100" b="1" i="0" u="none" strike="noStrike">
                          <a:solidFill>
                            <a:srgbClr val="000000"/>
                          </a:solidFill>
                          <a:effectLst/>
                          <a:latin typeface="Arial"/>
                        </a:rPr>
                        <a:t>1.846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900" b="0" i="0" u="none" strike="noStrike">
                          <a:solidFill>
                            <a:srgbClr val="000000"/>
                          </a:solidFill>
                          <a:effectLst/>
                          <a:latin typeface="Arial"/>
                        </a:rPr>
                        <a:t>31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it-IT" sz="900" b="0" i="0" u="none" strike="noStrike">
                          <a:solidFill>
                            <a:srgbClr val="000000"/>
                          </a:solidFill>
                          <a:effectLst/>
                          <a:latin typeface="Arial"/>
                        </a:rPr>
                        <a:t>31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it-IT" sz="1100" b="1" i="0" u="none" strike="noStrike" dirty="0">
                          <a:solidFill>
                            <a:srgbClr val="000000"/>
                          </a:solidFill>
                          <a:effectLst/>
                          <a:latin typeface="Arial"/>
                        </a:rPr>
                        <a:t>1.907</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it-IT" sz="1000" b="1" i="0" u="none" strike="noStrike">
                          <a:solidFill>
                            <a:srgbClr val="000000"/>
                          </a:solidFill>
                          <a:effectLst/>
                          <a:latin typeface="Arial"/>
                        </a:rPr>
                        <a:t>477</a:t>
                      </a:r>
                    </a:p>
                  </a:txBody>
                  <a:tcPr marL="0" marR="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r>
              <a:tr h="251637">
                <a:tc>
                  <a:txBody>
                    <a:bodyPr/>
                    <a:lstStyle/>
                    <a:p>
                      <a:pPr algn="ctr" fontAlgn="b"/>
                      <a:r>
                        <a:rPr lang="it-IT" sz="900" b="0" i="0" u="none" strike="noStrike">
                          <a:solidFill>
                            <a:srgbClr val="000000"/>
                          </a:solidFill>
                          <a:effectLst/>
                          <a:latin typeface="Arial"/>
                        </a:rPr>
                        <a:t>UNIFRUTTA</a:t>
                      </a:r>
                    </a:p>
                  </a:txBody>
                  <a:tcPr marL="0" marR="0" marT="0"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it-IT" sz="1100" b="1" i="0" u="none" strike="noStrike">
                          <a:solidFill>
                            <a:srgbClr val="000000"/>
                          </a:solidFill>
                          <a:effectLst/>
                          <a:latin typeface="Arial"/>
                        </a:rPr>
                        <a:t>1.510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1100" b="1" i="0" u="none" strike="noStrike">
                          <a:solidFill>
                            <a:srgbClr val="000000"/>
                          </a:solidFill>
                          <a:effectLst/>
                          <a:latin typeface="Arial"/>
                        </a:rPr>
                        <a:t>1.992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900" b="0" i="0" u="none" strike="noStrike">
                          <a:solidFill>
                            <a:srgbClr val="000000"/>
                          </a:solidFill>
                          <a:effectLst/>
                          <a:latin typeface="Arial"/>
                        </a:rPr>
                        <a:t>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it-IT" sz="900" b="0" i="0" u="none" strike="noStrike">
                          <a:solidFill>
                            <a:srgbClr val="000000"/>
                          </a:solidFill>
                          <a:effectLst/>
                          <a:latin typeface="Arial"/>
                        </a:rPr>
                        <a:t>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it-IT" sz="1100" b="1" i="0" u="none" strike="noStrike" dirty="0">
                          <a:solidFill>
                            <a:srgbClr val="000000"/>
                          </a:solidFill>
                          <a:effectLst/>
                          <a:latin typeface="Arial"/>
                        </a:rPr>
                        <a:t>2.071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it-IT" sz="1000" b="1" i="0" u="none" strike="noStrike">
                          <a:solidFill>
                            <a:srgbClr val="000000"/>
                          </a:solidFill>
                          <a:effectLst/>
                          <a:latin typeface="Arial"/>
                        </a:rPr>
                        <a:t>561</a:t>
                      </a:r>
                    </a:p>
                  </a:txBody>
                  <a:tcPr marL="0" marR="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r>
              <a:tr h="251637">
                <a:tc>
                  <a:txBody>
                    <a:bodyPr/>
                    <a:lstStyle/>
                    <a:p>
                      <a:pPr algn="ctr" fontAlgn="b"/>
                      <a:r>
                        <a:rPr lang="it-IT" sz="900" b="0" i="0" u="none" strike="noStrike" dirty="0">
                          <a:solidFill>
                            <a:srgbClr val="000000"/>
                          </a:solidFill>
                          <a:effectLst/>
                          <a:latin typeface="Arial"/>
                        </a:rPr>
                        <a:t>U.F. RALLO</a:t>
                      </a:r>
                    </a:p>
                  </a:txBody>
                  <a:tcPr marL="0" marR="0" marT="0"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it-IT" sz="1100" b="1" i="0" u="none" strike="noStrike">
                          <a:solidFill>
                            <a:srgbClr val="000000"/>
                          </a:solidFill>
                          <a:effectLst/>
                          <a:latin typeface="Arial"/>
                        </a:rPr>
                        <a:t>768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1100" b="1" i="0" u="none" strike="noStrike">
                          <a:solidFill>
                            <a:srgbClr val="000000"/>
                          </a:solidFill>
                          <a:effectLst/>
                          <a:latin typeface="Arial"/>
                        </a:rPr>
                        <a:t>1.039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900" b="0" i="0" u="none" strike="noStrike">
                          <a:solidFill>
                            <a:srgbClr val="000000"/>
                          </a:solidFill>
                          <a:effectLst/>
                          <a:latin typeface="Arial"/>
                        </a:rPr>
                        <a:t>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it-IT" sz="900" b="0" i="0" u="none" strike="noStrike">
                          <a:solidFill>
                            <a:srgbClr val="000000"/>
                          </a:solidFill>
                          <a:effectLst/>
                          <a:latin typeface="Arial"/>
                        </a:rPr>
                        <a:t>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it-IT" sz="1100" b="1" i="0" u="none" strike="noStrike" dirty="0">
                          <a:solidFill>
                            <a:srgbClr val="000000"/>
                          </a:solidFill>
                          <a:effectLst/>
                          <a:latin typeface="Arial"/>
                        </a:rPr>
                        <a:t>1.116</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it-IT" sz="1000" b="1" i="0" u="none" strike="noStrike">
                          <a:solidFill>
                            <a:srgbClr val="000000"/>
                          </a:solidFill>
                          <a:effectLst/>
                          <a:latin typeface="Arial"/>
                        </a:rPr>
                        <a:t>348</a:t>
                      </a:r>
                    </a:p>
                  </a:txBody>
                  <a:tcPr marL="0" marR="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r>
              <a:tr h="251637">
                <a:tc>
                  <a:txBody>
                    <a:bodyPr/>
                    <a:lstStyle/>
                    <a:p>
                      <a:pPr algn="ctr" fontAlgn="b"/>
                      <a:r>
                        <a:rPr lang="it-IT" sz="900" b="0" i="0" u="none" strike="noStrike" dirty="0">
                          <a:solidFill>
                            <a:srgbClr val="000000"/>
                          </a:solidFill>
                          <a:effectLst/>
                          <a:latin typeface="Arial"/>
                        </a:rPr>
                        <a:t>COBA</a:t>
                      </a:r>
                    </a:p>
                  </a:txBody>
                  <a:tcPr marL="0" marR="0" marT="0"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it-IT" sz="1100" b="1" i="0" u="none" strike="noStrike">
                          <a:solidFill>
                            <a:srgbClr val="000000"/>
                          </a:solidFill>
                          <a:effectLst/>
                          <a:latin typeface="Arial"/>
                        </a:rPr>
                        <a:t>2.364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1100" b="1" i="0" u="none" strike="noStrike">
                          <a:solidFill>
                            <a:srgbClr val="000000"/>
                          </a:solidFill>
                          <a:effectLst/>
                          <a:latin typeface="Arial"/>
                        </a:rPr>
                        <a:t>2.770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900" b="0" i="0" u="none" strike="noStrike">
                          <a:solidFill>
                            <a:srgbClr val="000000"/>
                          </a:solidFill>
                          <a:effectLst/>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it-IT" sz="900" b="0" i="0" u="none" strike="noStrike">
                          <a:solidFill>
                            <a:srgbClr val="000000"/>
                          </a:solidFill>
                          <a:effectLst/>
                          <a:latin typeface="Arial"/>
                        </a:rPr>
                        <a:t>450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it-IT" sz="1100" b="1" i="0" u="none" strike="noStrike" dirty="0">
                          <a:solidFill>
                            <a:srgbClr val="000000"/>
                          </a:solidFill>
                          <a:effectLst/>
                          <a:latin typeface="Arial"/>
                        </a:rPr>
                        <a:t>3.220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it-IT" sz="1000" b="1" i="0" u="none" strike="noStrike">
                          <a:solidFill>
                            <a:srgbClr val="000000"/>
                          </a:solidFill>
                          <a:effectLst/>
                          <a:latin typeface="Arial"/>
                        </a:rPr>
                        <a:t>856</a:t>
                      </a:r>
                    </a:p>
                  </a:txBody>
                  <a:tcPr marL="0" marR="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r>
              <a:tr h="251637">
                <a:tc>
                  <a:txBody>
                    <a:bodyPr/>
                    <a:lstStyle/>
                    <a:p>
                      <a:pPr algn="ctr" fontAlgn="b"/>
                      <a:r>
                        <a:rPr lang="it-IT" sz="900" b="0" i="0" u="none" strike="noStrike" dirty="0">
                          <a:solidFill>
                            <a:srgbClr val="000000"/>
                          </a:solidFill>
                          <a:effectLst/>
                          <a:latin typeface="Arial"/>
                        </a:rPr>
                        <a:t>COL</a:t>
                      </a:r>
                    </a:p>
                  </a:txBody>
                  <a:tcPr marL="0" marR="0" marT="0"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it-IT" sz="1100" b="1" i="0" u="none" strike="noStrike">
                          <a:solidFill>
                            <a:srgbClr val="000000"/>
                          </a:solidFill>
                          <a:effectLst/>
                          <a:latin typeface="Arial"/>
                        </a:rPr>
                        <a:t>782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1100" b="1" i="0" u="none" strike="noStrike">
                          <a:solidFill>
                            <a:srgbClr val="000000"/>
                          </a:solidFill>
                          <a:effectLst/>
                          <a:latin typeface="Arial"/>
                        </a:rPr>
                        <a:t>1.327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900" b="0" i="0" u="none" strike="noStrike">
                          <a:solidFill>
                            <a:srgbClr val="000000"/>
                          </a:solidFill>
                          <a:effectLst/>
                          <a:latin typeface="Arial"/>
                        </a:rPr>
                        <a:t>71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it-IT" sz="900" b="0" i="0" u="none" strike="noStrike">
                          <a:solidFill>
                            <a:srgbClr val="000000"/>
                          </a:solidFill>
                          <a:effectLst/>
                          <a:latin typeface="Arial"/>
                        </a:rPr>
                        <a:t>71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it-IT" sz="1100" b="1" i="0" u="none" strike="noStrike" dirty="0">
                          <a:solidFill>
                            <a:srgbClr val="000000"/>
                          </a:solidFill>
                          <a:effectLst/>
                          <a:latin typeface="Arial"/>
                        </a:rPr>
                        <a:t>1.469</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it-IT" sz="1000" b="1" i="0" u="none" strike="noStrike" dirty="0">
                          <a:solidFill>
                            <a:srgbClr val="000000"/>
                          </a:solidFill>
                          <a:effectLst/>
                          <a:latin typeface="Arial"/>
                        </a:rPr>
                        <a:t>687</a:t>
                      </a:r>
                    </a:p>
                  </a:txBody>
                  <a:tcPr marL="0" marR="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r>
              <a:tr h="251637">
                <a:tc>
                  <a:txBody>
                    <a:bodyPr/>
                    <a:lstStyle/>
                    <a:p>
                      <a:pPr algn="ctr" fontAlgn="b"/>
                      <a:r>
                        <a:rPr lang="it-IT" sz="900" b="0" i="0" u="none" strike="noStrike">
                          <a:solidFill>
                            <a:srgbClr val="000000"/>
                          </a:solidFill>
                          <a:effectLst/>
                          <a:latin typeface="Arial"/>
                        </a:rPr>
                        <a:t>CONTA'</a:t>
                      </a:r>
                    </a:p>
                  </a:txBody>
                  <a:tcPr marL="0" marR="0" marT="0"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it-IT" sz="1100" b="1" i="0" u="none" strike="noStrike">
                          <a:solidFill>
                            <a:srgbClr val="000000"/>
                          </a:solidFill>
                          <a:effectLst/>
                          <a:latin typeface="Arial"/>
                        </a:rPr>
                        <a:t>2.542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1100" b="1" i="0" u="none" strike="noStrike">
                          <a:solidFill>
                            <a:srgbClr val="000000"/>
                          </a:solidFill>
                          <a:effectLst/>
                          <a:latin typeface="Arial"/>
                        </a:rPr>
                        <a:t>3.296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900" b="0" i="0" u="none" strike="noStrike">
                          <a:solidFill>
                            <a:srgbClr val="000000"/>
                          </a:solidFill>
                          <a:effectLst/>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it-IT" sz="900" b="0" i="0" u="none" strike="noStrike">
                          <a:solidFill>
                            <a:srgbClr val="000000"/>
                          </a:solidFill>
                          <a:effectLst/>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it-IT" sz="1100" b="1" i="0" u="none" strike="noStrike">
                          <a:solidFill>
                            <a:srgbClr val="000000"/>
                          </a:solidFill>
                          <a:effectLst/>
                          <a:latin typeface="Arial"/>
                        </a:rPr>
                        <a:t>3.296</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it-IT" sz="1000" b="1" i="0" u="none" strike="noStrike" dirty="0">
                          <a:solidFill>
                            <a:srgbClr val="000000"/>
                          </a:solidFill>
                          <a:effectLst/>
                          <a:latin typeface="Arial"/>
                        </a:rPr>
                        <a:t>754</a:t>
                      </a:r>
                    </a:p>
                  </a:txBody>
                  <a:tcPr marL="0" marR="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r>
              <a:tr h="251637">
                <a:tc>
                  <a:txBody>
                    <a:bodyPr/>
                    <a:lstStyle/>
                    <a:p>
                      <a:pPr algn="ctr" fontAlgn="b"/>
                      <a:r>
                        <a:rPr lang="it-IT" sz="900" b="0" i="0" u="none" strike="noStrike" dirty="0">
                          <a:solidFill>
                            <a:srgbClr val="000000"/>
                          </a:solidFill>
                          <a:effectLst/>
                          <a:latin typeface="Arial"/>
                        </a:rPr>
                        <a:t>SFC</a:t>
                      </a:r>
                    </a:p>
                  </a:txBody>
                  <a:tcPr marL="0" marR="0" marT="0"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1100" b="1" i="0" u="none" strike="noStrike">
                          <a:solidFill>
                            <a:srgbClr val="000000"/>
                          </a:solidFill>
                          <a:effectLst/>
                          <a:latin typeface="Arial"/>
                        </a:rPr>
                        <a:t>1.286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it-IT" sz="1100" b="1" i="0" u="none" strike="noStrike">
                          <a:solidFill>
                            <a:srgbClr val="000000"/>
                          </a:solidFill>
                          <a:effectLst/>
                          <a:latin typeface="Arial"/>
                        </a:rPr>
                        <a:t>1.651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it-IT" sz="900" b="0" i="0" u="none" strike="noStrike">
                          <a:solidFill>
                            <a:srgbClr val="000000"/>
                          </a:solidFill>
                          <a:effectLst/>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900" b="0" i="0" u="none" strike="noStrike">
                          <a:solidFill>
                            <a:srgbClr val="000000"/>
                          </a:solidFill>
                          <a:effectLst/>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it-IT" sz="1100" b="1" i="0" u="none" strike="noStrike">
                          <a:solidFill>
                            <a:srgbClr val="000000"/>
                          </a:solidFill>
                          <a:effectLst/>
                          <a:latin typeface="Arial"/>
                        </a:rPr>
                        <a:t>1.651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it-IT" sz="1000" b="1" i="0" u="none" strike="noStrike" dirty="0">
                          <a:solidFill>
                            <a:srgbClr val="000000"/>
                          </a:solidFill>
                          <a:effectLst/>
                          <a:latin typeface="Arial"/>
                        </a:rPr>
                        <a:t>365</a:t>
                      </a:r>
                    </a:p>
                  </a:txBody>
                  <a:tcPr marL="0" marR="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252078">
                <a:tc>
                  <a:txBody>
                    <a:bodyPr/>
                    <a:lstStyle/>
                    <a:p>
                      <a:pPr algn="ctr" fontAlgn="b"/>
                      <a:r>
                        <a:rPr lang="it-IT" sz="900" b="0" i="0" u="none" strike="noStrike" dirty="0">
                          <a:solidFill>
                            <a:srgbClr val="000000"/>
                          </a:solidFill>
                          <a:effectLst/>
                          <a:latin typeface="Arial"/>
                        </a:rPr>
                        <a:t>TOTALE</a:t>
                      </a:r>
                    </a:p>
                  </a:txBody>
                  <a:tcPr marL="0" marR="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it-IT" sz="1100" b="1" i="0" u="none" strike="noStrike" dirty="0">
                          <a:solidFill>
                            <a:srgbClr val="000000"/>
                          </a:solidFill>
                          <a:effectLst/>
                          <a:latin typeface="Arial"/>
                        </a:rPr>
                        <a:t>27523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it-IT" sz="1100" b="1" i="0" u="none" strike="noStrike">
                          <a:solidFill>
                            <a:srgbClr val="000000"/>
                          </a:solidFill>
                          <a:effectLst/>
                          <a:latin typeface="Arial"/>
                        </a:rPr>
                        <a:t>36221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it-IT" sz="900" b="1" i="0" u="none" strike="noStrike">
                          <a:solidFill>
                            <a:srgbClr val="000000"/>
                          </a:solidFill>
                          <a:effectLst/>
                          <a:latin typeface="Arial"/>
                        </a:rPr>
                        <a:t>901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it-IT" sz="900" b="1" i="0" u="none" strike="noStrike">
                          <a:solidFill>
                            <a:srgbClr val="000000"/>
                          </a:solidFill>
                          <a:effectLst/>
                          <a:latin typeface="Arial"/>
                        </a:rPr>
                        <a:t>1.351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it-IT" sz="1100" b="1" i="0" u="none" strike="noStrike">
                          <a:solidFill>
                            <a:srgbClr val="000000"/>
                          </a:solidFill>
                          <a:effectLst/>
                          <a:latin typeface="Arial"/>
                        </a:rPr>
                        <a:t>38473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it-IT" sz="1100" b="1" i="0" u="none" strike="noStrike" dirty="0">
                          <a:solidFill>
                            <a:srgbClr val="000000"/>
                          </a:solidFill>
                          <a:effectLst/>
                          <a:latin typeface="Arial"/>
                        </a:rPr>
                        <a:t>10950</a:t>
                      </a:r>
                    </a:p>
                  </a:txBody>
                  <a:tcPr marL="0" marR="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bl>
          </a:graphicData>
        </a:graphic>
      </p:graphicFrame>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0272" y="1340768"/>
            <a:ext cx="2900160" cy="4345898"/>
          </a:xfrm>
          <a:prstGeom prst="rect">
            <a:avLst/>
          </a:prstGeom>
        </p:spPr>
      </p:pic>
    </p:spTree>
    <p:extLst>
      <p:ext uri="{BB962C8B-B14F-4D97-AF65-F5344CB8AC3E}">
        <p14:creationId xmlns:p14="http://schemas.microsoft.com/office/powerpoint/2010/main" val="36360162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44624"/>
            <a:ext cx="8229600" cy="1143000"/>
          </a:xfrm>
        </p:spPr>
        <p:txBody>
          <a:bodyPr>
            <a:normAutofit/>
          </a:bodyPr>
          <a:lstStyle/>
          <a:p>
            <a:r>
              <a:rPr lang="it-IT" sz="2800" b="1" dirty="0">
                <a:ln w="12700">
                  <a:solidFill>
                    <a:srgbClr val="1F497D">
                      <a:satMod val="155000"/>
                    </a:srgbClr>
                  </a:solidFill>
                  <a:prstDash val="solid"/>
                </a:ln>
                <a:solidFill>
                  <a:srgbClr val="002060"/>
                </a:solidFill>
                <a:effectLst>
                  <a:outerShdw blurRad="41275" dist="20320" dir="1800000" algn="tl" rotWithShape="0">
                    <a:srgbClr val="000000">
                      <a:alpha val="40000"/>
                    </a:srgbClr>
                  </a:outerShdw>
                </a:effectLst>
                <a:latin typeface="Trebuchet MS" panose="020B0603020202020204" pitchFamily="34" charset="0"/>
                <a:ea typeface="+mn-ea"/>
                <a:cs typeface="+mn-cs"/>
              </a:rPr>
              <a:t>Celle ipogee : un progetto che viene da lontano</a:t>
            </a:r>
            <a:r>
              <a:rPr lang="it-IT" sz="3200" dirty="0" smtClean="0">
                <a:solidFill>
                  <a:srgbClr val="FF0000"/>
                </a:solidFill>
              </a:rPr>
              <a:t/>
            </a:r>
            <a:br>
              <a:rPr lang="it-IT" sz="3200" dirty="0" smtClean="0">
                <a:solidFill>
                  <a:srgbClr val="FF0000"/>
                </a:solidFill>
              </a:rPr>
            </a:br>
            <a:endParaRPr lang="it-IT" sz="2800" b="1" dirty="0">
              <a:ln w="12700">
                <a:solidFill>
                  <a:prstClr val="black"/>
                </a:solidFill>
                <a:prstDash val="solid"/>
              </a:ln>
              <a:solidFill>
                <a:srgbClr val="00B050"/>
              </a:solidFill>
              <a:effectLst>
                <a:outerShdw blurRad="41275" dist="20320" dir="1800000" algn="tl" rotWithShape="0">
                  <a:srgbClr val="000000">
                    <a:alpha val="40000"/>
                  </a:srgbClr>
                </a:outerShdw>
              </a:effectLst>
              <a:latin typeface="Trebuchet MS" panose="020B0603020202020204" pitchFamily="34" charset="0"/>
              <a:ea typeface="+mn-ea"/>
              <a:cs typeface="+mn-cs"/>
            </a:endParaRPr>
          </a:p>
        </p:txBody>
      </p:sp>
      <p:graphicFrame>
        <p:nvGraphicFramePr>
          <p:cNvPr id="6" name="Tabella 5"/>
          <p:cNvGraphicFramePr>
            <a:graphicFrameLocks noGrp="1"/>
          </p:cNvGraphicFramePr>
          <p:nvPr>
            <p:extLst>
              <p:ext uri="{D42A27DB-BD31-4B8C-83A1-F6EECF244321}">
                <p14:modId xmlns:p14="http://schemas.microsoft.com/office/powerpoint/2010/main" val="3447342911"/>
              </p:ext>
            </p:extLst>
          </p:nvPr>
        </p:nvGraphicFramePr>
        <p:xfrm>
          <a:off x="952997" y="1469676"/>
          <a:ext cx="7507435" cy="4551612"/>
        </p:xfrm>
        <a:graphic>
          <a:graphicData uri="http://schemas.openxmlformats.org/drawingml/2006/table">
            <a:tbl>
              <a:tblPr firstCol="1" bandRow="1">
                <a:tableStyleId>{5C22544A-7EE6-4342-B048-85BDC9FD1C3A}</a:tableStyleId>
              </a:tblPr>
              <a:tblGrid>
                <a:gridCol w="1062619"/>
                <a:gridCol w="6444816"/>
              </a:tblGrid>
              <a:tr h="487022">
                <a:tc>
                  <a:txBody>
                    <a:bodyPr/>
                    <a:lstStyle/>
                    <a:p>
                      <a:pPr>
                        <a:lnSpc>
                          <a:spcPct val="115000"/>
                        </a:lnSpc>
                        <a:spcAft>
                          <a:spcPts val="0"/>
                        </a:spcAft>
                      </a:pPr>
                      <a:r>
                        <a:rPr lang="it-IT" sz="1600" dirty="0">
                          <a:effectLst/>
                        </a:rPr>
                        <a:t>01-ago-08</a:t>
                      </a:r>
                      <a:endParaRPr lang="it-IT" sz="1600" dirty="0">
                        <a:effectLst/>
                        <a:latin typeface="Calibri"/>
                        <a:ea typeface="Calibri"/>
                        <a:cs typeface="Times New Roman"/>
                      </a:endParaRPr>
                    </a:p>
                  </a:txBody>
                  <a:tcPr marL="68580" marR="68580" marT="0" marB="0"/>
                </a:tc>
                <a:tc>
                  <a:txBody>
                    <a:bodyPr/>
                    <a:lstStyle/>
                    <a:p>
                      <a:pPr>
                        <a:lnSpc>
                          <a:spcPct val="115000"/>
                        </a:lnSpc>
                        <a:spcAft>
                          <a:spcPts val="0"/>
                        </a:spcAft>
                      </a:pPr>
                      <a:r>
                        <a:rPr lang="it-IT" sz="1600">
                          <a:effectLst/>
                        </a:rPr>
                        <a:t>approva la variante al piano provinciale di utilizzo delle sostanze minerali inserendo l'area mineraria di "Rio Maggiore"</a:t>
                      </a:r>
                      <a:endParaRPr lang="it-IT" sz="1600">
                        <a:effectLst/>
                        <a:latin typeface="Calibri"/>
                        <a:ea typeface="Calibri"/>
                        <a:cs typeface="Times New Roman"/>
                      </a:endParaRPr>
                    </a:p>
                  </a:txBody>
                  <a:tcPr marL="68580" marR="68580" marT="0" marB="0"/>
                </a:tc>
              </a:tr>
              <a:tr h="487022">
                <a:tc>
                  <a:txBody>
                    <a:bodyPr/>
                    <a:lstStyle/>
                    <a:p>
                      <a:pPr>
                        <a:lnSpc>
                          <a:spcPct val="115000"/>
                        </a:lnSpc>
                        <a:spcAft>
                          <a:spcPts val="0"/>
                        </a:spcAft>
                      </a:pPr>
                      <a:r>
                        <a:rPr lang="it-IT" sz="1600">
                          <a:effectLst/>
                        </a:rPr>
                        <a:t>03-apr-09</a:t>
                      </a:r>
                      <a:endParaRPr lang="it-IT" sz="1600">
                        <a:effectLst/>
                        <a:latin typeface="Calibri"/>
                        <a:ea typeface="Calibri"/>
                        <a:cs typeface="Times New Roman"/>
                      </a:endParaRPr>
                    </a:p>
                  </a:txBody>
                  <a:tcPr marL="68580" marR="68580" marT="0" marB="0"/>
                </a:tc>
                <a:tc>
                  <a:txBody>
                    <a:bodyPr/>
                    <a:lstStyle/>
                    <a:p>
                      <a:pPr>
                        <a:lnSpc>
                          <a:spcPct val="115000"/>
                        </a:lnSpc>
                        <a:spcAft>
                          <a:spcPts val="0"/>
                        </a:spcAft>
                      </a:pPr>
                      <a:r>
                        <a:rPr lang="it-IT" sz="1600">
                          <a:effectLst/>
                        </a:rPr>
                        <a:t>art.14 legge 4 2009  disciplina la realizzazione di bacini irrigui in sotterraneo (oggetto di coltivazione di cava)	</a:t>
                      </a:r>
                      <a:endParaRPr lang="it-IT" sz="1600">
                        <a:effectLst/>
                        <a:latin typeface="Calibri"/>
                        <a:ea typeface="Calibri"/>
                        <a:cs typeface="Times New Roman"/>
                      </a:endParaRPr>
                    </a:p>
                  </a:txBody>
                  <a:tcPr marL="68580" marR="68580" marT="0" marB="0"/>
                </a:tc>
              </a:tr>
              <a:tr h="487022">
                <a:tc>
                  <a:txBody>
                    <a:bodyPr/>
                    <a:lstStyle/>
                    <a:p>
                      <a:pPr>
                        <a:lnSpc>
                          <a:spcPct val="115000"/>
                        </a:lnSpc>
                        <a:spcAft>
                          <a:spcPts val="0"/>
                        </a:spcAft>
                      </a:pPr>
                      <a:r>
                        <a:rPr lang="it-IT" sz="1600">
                          <a:effectLst/>
                        </a:rPr>
                        <a:t>09-apr-10</a:t>
                      </a:r>
                      <a:endParaRPr lang="it-IT" sz="1600">
                        <a:effectLst/>
                        <a:latin typeface="Calibri"/>
                        <a:ea typeface="Calibri"/>
                        <a:cs typeface="Times New Roman"/>
                      </a:endParaRPr>
                    </a:p>
                  </a:txBody>
                  <a:tcPr marL="68580" marR="68580" marT="0" marB="0"/>
                </a:tc>
                <a:tc>
                  <a:txBody>
                    <a:bodyPr/>
                    <a:lstStyle/>
                    <a:p>
                      <a:pPr>
                        <a:lnSpc>
                          <a:spcPct val="115000"/>
                        </a:lnSpc>
                        <a:spcAft>
                          <a:spcPts val="0"/>
                        </a:spcAft>
                      </a:pPr>
                      <a:r>
                        <a:rPr lang="it-IT" sz="1600">
                          <a:effectLst/>
                        </a:rPr>
                        <a:t>giunta provinciale delibera la compatibilità ambientale del Programma generale per la coltivazione del giacimento di Tassullo Spa</a:t>
                      </a:r>
                      <a:endParaRPr lang="it-IT" sz="1600">
                        <a:effectLst/>
                        <a:latin typeface="Calibri"/>
                        <a:ea typeface="Calibri"/>
                        <a:cs typeface="Times New Roman"/>
                      </a:endParaRPr>
                    </a:p>
                  </a:txBody>
                  <a:tcPr marL="68580" marR="68580" marT="0" marB="0"/>
                </a:tc>
              </a:tr>
              <a:tr h="988754">
                <a:tc>
                  <a:txBody>
                    <a:bodyPr/>
                    <a:lstStyle/>
                    <a:p>
                      <a:pPr>
                        <a:lnSpc>
                          <a:spcPct val="115000"/>
                        </a:lnSpc>
                        <a:spcAft>
                          <a:spcPts val="0"/>
                        </a:spcAft>
                      </a:pPr>
                      <a:r>
                        <a:rPr lang="it-IT" sz="1600">
                          <a:effectLst/>
                        </a:rPr>
                        <a:t>27-mag-11</a:t>
                      </a:r>
                      <a:endParaRPr lang="it-IT" sz="1600">
                        <a:effectLst/>
                        <a:latin typeface="Calibri"/>
                        <a:ea typeface="Calibri"/>
                        <a:cs typeface="Times New Roman"/>
                      </a:endParaRPr>
                    </a:p>
                  </a:txBody>
                  <a:tcPr marL="68580" marR="68580" marT="0" marB="0"/>
                </a:tc>
                <a:tc>
                  <a:txBody>
                    <a:bodyPr/>
                    <a:lstStyle/>
                    <a:p>
                      <a:pPr>
                        <a:lnSpc>
                          <a:spcPct val="115000"/>
                        </a:lnSpc>
                        <a:spcAft>
                          <a:spcPts val="0"/>
                        </a:spcAft>
                      </a:pPr>
                      <a:r>
                        <a:rPr lang="it-IT" sz="1600" dirty="0">
                          <a:effectLst/>
                        </a:rPr>
                        <a:t>giunta provinciale istituisce con un conchiuso un gruppo di lavoro per approfondire la fattibilità tecnica ed urbanistica di celle sotterranee per la conservazione delle mele (del gruppo fanno parte  funzionari dello </a:t>
                      </a:r>
                      <a:r>
                        <a:rPr lang="it-IT" sz="1600" dirty="0" err="1">
                          <a:effectLst/>
                        </a:rPr>
                        <a:t>ass</a:t>
                      </a:r>
                      <a:r>
                        <a:rPr lang="it-IT" sz="1600" dirty="0">
                          <a:effectLst/>
                        </a:rPr>
                        <a:t>. sanità , urbanistica, dei vigili fuoco , agricoltura  etc.)</a:t>
                      </a:r>
                      <a:endParaRPr lang="it-IT" sz="1600" dirty="0">
                        <a:effectLst/>
                        <a:latin typeface="Calibri"/>
                        <a:ea typeface="Calibri"/>
                        <a:cs typeface="Times New Roman"/>
                      </a:endParaRPr>
                    </a:p>
                  </a:txBody>
                  <a:tcPr marL="68580" marR="68580" marT="0" marB="0"/>
                </a:tc>
              </a:tr>
              <a:tr h="988754">
                <a:tc>
                  <a:txBody>
                    <a:bodyPr/>
                    <a:lstStyle/>
                    <a:p>
                      <a:pPr>
                        <a:lnSpc>
                          <a:spcPct val="115000"/>
                        </a:lnSpc>
                        <a:spcAft>
                          <a:spcPts val="0"/>
                        </a:spcAft>
                      </a:pPr>
                      <a:r>
                        <a:rPr lang="it-IT" sz="1600">
                          <a:effectLst/>
                        </a:rPr>
                        <a:t>17-apr-12</a:t>
                      </a:r>
                      <a:endParaRPr lang="it-IT" sz="1600">
                        <a:effectLst/>
                        <a:latin typeface="Calibri"/>
                        <a:ea typeface="Calibri"/>
                        <a:cs typeface="Times New Roman"/>
                      </a:endParaRPr>
                    </a:p>
                  </a:txBody>
                  <a:tcPr marL="68580" marR="68580" marT="0" marB="0"/>
                </a:tc>
                <a:tc>
                  <a:txBody>
                    <a:bodyPr/>
                    <a:lstStyle/>
                    <a:p>
                      <a:pPr>
                        <a:lnSpc>
                          <a:spcPct val="115000"/>
                        </a:lnSpc>
                        <a:spcAft>
                          <a:spcPts val="0"/>
                        </a:spcAft>
                      </a:pPr>
                      <a:r>
                        <a:rPr lang="it-IT" sz="1600" dirty="0">
                          <a:effectLst/>
                        </a:rPr>
                        <a:t>disegno di legge n° 298 istituisce il comitato interdisciplinare </a:t>
                      </a:r>
                      <a:r>
                        <a:rPr lang="it-IT" sz="1600" dirty="0" smtClean="0">
                          <a:effectLst/>
                        </a:rPr>
                        <a:t>cave e </a:t>
                      </a:r>
                      <a:r>
                        <a:rPr lang="it-IT" sz="1600" dirty="0">
                          <a:effectLst/>
                        </a:rPr>
                        <a:t>prevede modificando l'articolo 5 la possibilità di realizzare celle </a:t>
                      </a:r>
                      <a:r>
                        <a:rPr lang="it-IT" sz="1600" dirty="0" smtClean="0">
                          <a:effectLst/>
                        </a:rPr>
                        <a:t>in </a:t>
                      </a:r>
                      <a:r>
                        <a:rPr lang="it-IT" sz="1600" dirty="0">
                          <a:effectLst/>
                        </a:rPr>
                        <a:t>vuoti di cava derivanti dalle coltivazioni del giacimento</a:t>
                      </a:r>
                      <a:endParaRPr lang="it-IT" sz="1600" dirty="0">
                        <a:effectLst/>
                        <a:latin typeface="Calibri"/>
                        <a:ea typeface="Calibri"/>
                        <a:cs typeface="Times New Roman"/>
                      </a:endParaRPr>
                    </a:p>
                  </a:txBody>
                  <a:tcPr marL="68580" marR="68580" marT="0" marB="0"/>
                </a:tc>
              </a:tr>
              <a:tr h="737889">
                <a:tc>
                  <a:txBody>
                    <a:bodyPr/>
                    <a:lstStyle/>
                    <a:p>
                      <a:pPr>
                        <a:lnSpc>
                          <a:spcPct val="115000"/>
                        </a:lnSpc>
                        <a:spcAft>
                          <a:spcPts val="0"/>
                        </a:spcAft>
                      </a:pPr>
                      <a:r>
                        <a:rPr lang="it-IT" sz="1600" dirty="0" smtClean="0">
                          <a:effectLst/>
                        </a:rPr>
                        <a:t>20-</a:t>
                      </a:r>
                      <a:r>
                        <a:rPr lang="it-IT" sz="1600" baseline="0" dirty="0" smtClean="0">
                          <a:effectLst/>
                        </a:rPr>
                        <a:t>giu-</a:t>
                      </a:r>
                      <a:r>
                        <a:rPr lang="it-IT" sz="1600" dirty="0" smtClean="0">
                          <a:effectLst/>
                        </a:rPr>
                        <a:t>13</a:t>
                      </a:r>
                      <a:r>
                        <a:rPr lang="it-IT" sz="1600" dirty="0">
                          <a:effectLst/>
                        </a:rPr>
                        <a:t>	</a:t>
                      </a:r>
                      <a:endParaRPr lang="it-IT" sz="1600" dirty="0">
                        <a:effectLst/>
                        <a:latin typeface="Calibri"/>
                        <a:ea typeface="Calibri"/>
                        <a:cs typeface="Times New Roman"/>
                      </a:endParaRPr>
                    </a:p>
                  </a:txBody>
                  <a:tcPr marL="68580" marR="68580" marT="0" marB="0"/>
                </a:tc>
                <a:tc>
                  <a:txBody>
                    <a:bodyPr/>
                    <a:lstStyle/>
                    <a:p>
                      <a:pPr>
                        <a:lnSpc>
                          <a:spcPct val="115000"/>
                        </a:lnSpc>
                        <a:spcAft>
                          <a:spcPts val="0"/>
                        </a:spcAft>
                      </a:pPr>
                      <a:r>
                        <a:rPr lang="it-IT" sz="1600" dirty="0">
                          <a:effectLst/>
                        </a:rPr>
                        <a:t>La giunta provinciale di Trento approva  Accordo di programma fra provincia comuni consorzi miglioramento fondiario </a:t>
                      </a:r>
                      <a:r>
                        <a:rPr lang="it-IT" sz="1600" dirty="0" err="1">
                          <a:effectLst/>
                        </a:rPr>
                        <a:t>melinda</a:t>
                      </a:r>
                      <a:r>
                        <a:rPr lang="it-IT" sz="1600" dirty="0">
                          <a:effectLst/>
                        </a:rPr>
                        <a:t> , </a:t>
                      </a:r>
                      <a:r>
                        <a:rPr lang="it-IT" sz="1600" dirty="0" err="1">
                          <a:effectLst/>
                        </a:rPr>
                        <a:t>tassullo</a:t>
                      </a:r>
                      <a:r>
                        <a:rPr lang="it-IT" sz="1600" dirty="0">
                          <a:effectLst/>
                        </a:rPr>
                        <a:t> per la realizzazione delle celle ipogee</a:t>
                      </a:r>
                      <a:endParaRPr lang="it-IT" sz="1600" dirty="0">
                        <a:effectLst/>
                        <a:latin typeface="Calibri"/>
                        <a:ea typeface="Calibri"/>
                        <a:cs typeface="Times New Roman"/>
                      </a:endParaRPr>
                    </a:p>
                  </a:txBody>
                  <a:tcPr marL="68580" marR="68580" marT="0" marB="0"/>
                </a:tc>
              </a:tr>
            </a:tbl>
          </a:graphicData>
        </a:graphic>
      </p:graphicFrame>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0312" y="5731544"/>
            <a:ext cx="1621382" cy="1009824"/>
          </a:xfrm>
          <a:prstGeom prst="rect">
            <a:avLst/>
          </a:prstGeom>
        </p:spPr>
      </p:pic>
      <p:sp>
        <p:nvSpPr>
          <p:cNvPr id="7" name="Rettangolo 6"/>
          <p:cNvSpPr/>
          <p:nvPr/>
        </p:nvSpPr>
        <p:spPr>
          <a:xfrm>
            <a:off x="0" y="764704"/>
            <a:ext cx="9108504" cy="523220"/>
          </a:xfrm>
          <a:prstGeom prst="rect">
            <a:avLst/>
          </a:prstGeom>
        </p:spPr>
        <p:txBody>
          <a:bodyPr wrap="square">
            <a:spAutoFit/>
          </a:bodyPr>
          <a:lstStyle/>
          <a:p>
            <a:pPr algn="ctr"/>
            <a:r>
              <a:rPr lang="it-IT" sz="2800" b="1" dirty="0">
                <a:ln w="12700">
                  <a:solidFill>
                    <a:prstClr val="black"/>
                  </a:solidFill>
                  <a:prstDash val="solid"/>
                </a:ln>
                <a:solidFill>
                  <a:srgbClr val="00B050"/>
                </a:solidFill>
                <a:effectLst>
                  <a:outerShdw blurRad="41275" dist="20320" dir="1800000" algn="tl" rotWithShape="0">
                    <a:srgbClr val="000000">
                      <a:alpha val="40000"/>
                    </a:srgbClr>
                  </a:outerShdw>
                </a:effectLst>
                <a:latin typeface="Trebuchet MS" panose="020B0603020202020204" pitchFamily="34" charset="0"/>
              </a:rPr>
              <a:t>a) il percorso</a:t>
            </a:r>
            <a:r>
              <a:rPr lang="it-IT" sz="2400" dirty="0">
                <a:solidFill>
                  <a:srgbClr val="FF0000"/>
                </a:solidFill>
              </a:rPr>
              <a:t> </a:t>
            </a:r>
            <a:r>
              <a:rPr lang="it-IT" sz="2800" b="1" dirty="0">
                <a:ln w="12700">
                  <a:solidFill>
                    <a:prstClr val="black"/>
                  </a:solidFill>
                  <a:prstDash val="solid"/>
                </a:ln>
                <a:solidFill>
                  <a:srgbClr val="00B050"/>
                </a:solidFill>
                <a:effectLst>
                  <a:outerShdw blurRad="41275" dist="20320" dir="1800000" algn="tl" rotWithShape="0">
                    <a:srgbClr val="000000">
                      <a:alpha val="40000"/>
                    </a:srgbClr>
                  </a:outerShdw>
                </a:effectLst>
                <a:latin typeface="Trebuchet MS" panose="020B0603020202020204" pitchFamily="34" charset="0"/>
              </a:rPr>
              <a:t>degli</a:t>
            </a:r>
            <a:r>
              <a:rPr lang="it-IT" sz="2400" dirty="0">
                <a:solidFill>
                  <a:srgbClr val="FF0000"/>
                </a:solidFill>
              </a:rPr>
              <a:t> </a:t>
            </a:r>
            <a:r>
              <a:rPr lang="it-IT" sz="2800" b="1" dirty="0">
                <a:ln w="12700">
                  <a:solidFill>
                    <a:prstClr val="black"/>
                  </a:solidFill>
                  <a:prstDash val="solid"/>
                </a:ln>
                <a:solidFill>
                  <a:srgbClr val="00B050"/>
                </a:solidFill>
                <a:effectLst>
                  <a:outerShdw blurRad="41275" dist="20320" dir="1800000" algn="tl" rotWithShape="0">
                    <a:srgbClr val="000000">
                      <a:alpha val="40000"/>
                    </a:srgbClr>
                  </a:outerShdw>
                </a:effectLst>
                <a:latin typeface="Trebuchet MS" panose="020B0603020202020204" pitchFamily="34" charset="0"/>
              </a:rPr>
              <a:t>aspetti</a:t>
            </a:r>
            <a:r>
              <a:rPr lang="it-IT" sz="2400" dirty="0">
                <a:solidFill>
                  <a:srgbClr val="FF0000"/>
                </a:solidFill>
              </a:rPr>
              <a:t>  </a:t>
            </a:r>
            <a:r>
              <a:rPr lang="it-IT" sz="2800" b="1" dirty="0">
                <a:ln w="12700">
                  <a:solidFill>
                    <a:prstClr val="black"/>
                  </a:solidFill>
                  <a:prstDash val="solid"/>
                </a:ln>
                <a:solidFill>
                  <a:srgbClr val="00B050"/>
                </a:solidFill>
                <a:effectLst>
                  <a:outerShdw blurRad="41275" dist="20320" dir="1800000" algn="tl" rotWithShape="0">
                    <a:srgbClr val="000000">
                      <a:alpha val="40000"/>
                    </a:srgbClr>
                  </a:outerShdw>
                </a:effectLst>
                <a:latin typeface="Trebuchet MS" panose="020B0603020202020204" pitchFamily="34" charset="0"/>
              </a:rPr>
              <a:t>legislativi</a:t>
            </a:r>
          </a:p>
        </p:txBody>
      </p:sp>
    </p:spTree>
    <p:extLst>
      <p:ext uri="{BB962C8B-B14F-4D97-AF65-F5344CB8AC3E}">
        <p14:creationId xmlns:p14="http://schemas.microsoft.com/office/powerpoint/2010/main" val="39014247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4" descr="Immagini telefono a dicembre  2011 075"/>
          <p:cNvPicPr>
            <a:picLocks noChangeAspect="1" noChangeArrowheads="1"/>
          </p:cNvPicPr>
          <p:nvPr/>
        </p:nvPicPr>
        <p:blipFill>
          <a:blip r:embed="rId2">
            <a:extLst>
              <a:ext uri="{28A0092B-C50C-407E-A947-70E740481C1C}">
                <a14:useLocalDpi xmlns:a14="http://schemas.microsoft.com/office/drawing/2010/main" val="0"/>
              </a:ext>
            </a:extLst>
          </a:blip>
          <a:srcRect t="25359" b="20033"/>
          <a:stretch>
            <a:fillRect/>
          </a:stretch>
        </p:blipFill>
        <p:spPr bwMode="auto">
          <a:xfrm>
            <a:off x="0" y="0"/>
            <a:ext cx="9144000" cy="665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3"/>
          <p:cNvSpPr>
            <a:spLocks noGrp="1" noChangeArrowheads="1"/>
          </p:cNvSpPr>
          <p:nvPr>
            <p:ph type="title"/>
          </p:nvPr>
        </p:nvSpPr>
        <p:spPr>
          <a:xfrm>
            <a:off x="81280" y="-126255"/>
            <a:ext cx="8229600" cy="1143000"/>
          </a:xfrm>
        </p:spPr>
        <p:txBody>
          <a:bodyPr/>
          <a:lstStyle/>
          <a:p>
            <a:pPr eaLnBrk="1" hangingPunct="1"/>
            <a:r>
              <a:rPr lang="it-IT" altLang="it-IT" sz="2800" b="1" dirty="0" smtClean="0">
                <a:solidFill>
                  <a:schemeClr val="accent1"/>
                </a:solidFill>
              </a:rPr>
              <a:t/>
            </a:r>
            <a:br>
              <a:rPr lang="it-IT" altLang="it-IT" sz="2800" b="1" dirty="0" smtClean="0">
                <a:solidFill>
                  <a:schemeClr val="accent1"/>
                </a:solidFill>
              </a:rPr>
            </a:br>
            <a:r>
              <a:rPr lang="it-IT" altLang="it-IT" sz="2800" b="1" kern="1200" dirty="0">
                <a:ln w="12700">
                  <a:solidFill>
                    <a:prstClr val="black"/>
                  </a:solidFill>
                  <a:prstDash val="solid"/>
                </a:ln>
                <a:solidFill>
                  <a:srgbClr val="00B050"/>
                </a:solidFill>
                <a:effectLst>
                  <a:outerShdw blurRad="41275" dist="20320" dir="1800000" algn="tl" rotWithShape="0">
                    <a:srgbClr val="000000">
                      <a:alpha val="40000"/>
                    </a:srgbClr>
                  </a:outerShdw>
                </a:effectLst>
                <a:latin typeface="Trebuchet MS" panose="020B0603020202020204" pitchFamily="34" charset="0"/>
                <a:ea typeface="+mn-ea"/>
                <a:cs typeface="+mn-cs"/>
              </a:rPr>
              <a:t>b) il percorso degli aspetti tecnologici</a:t>
            </a:r>
          </a:p>
        </p:txBody>
      </p:sp>
      <p:grpSp>
        <p:nvGrpSpPr>
          <p:cNvPr id="3076" name="Group 9"/>
          <p:cNvGrpSpPr>
            <a:grpSpLocks/>
          </p:cNvGrpSpPr>
          <p:nvPr/>
        </p:nvGrpSpPr>
        <p:grpSpPr bwMode="auto">
          <a:xfrm>
            <a:off x="0" y="5865813"/>
            <a:ext cx="9144000" cy="992187"/>
            <a:chOff x="0" y="3695"/>
            <a:chExt cx="5760" cy="625"/>
          </a:xfrm>
        </p:grpSpPr>
        <p:grpSp>
          <p:nvGrpSpPr>
            <p:cNvPr id="3078" name="Group 8"/>
            <p:cNvGrpSpPr>
              <a:grpSpLocks/>
            </p:cNvGrpSpPr>
            <p:nvPr/>
          </p:nvGrpSpPr>
          <p:grpSpPr bwMode="auto">
            <a:xfrm>
              <a:off x="0" y="3695"/>
              <a:ext cx="5760" cy="625"/>
              <a:chOff x="0" y="0"/>
              <a:chExt cx="5760" cy="625"/>
            </a:xfrm>
          </p:grpSpPr>
          <p:pic>
            <p:nvPicPr>
              <p:cNvPr id="3080" name="Picture 2" descr="logo_melinda 3"/>
              <p:cNvPicPr>
                <a:picLocks noChangeAspect="1" noChangeArrowheads="1"/>
              </p:cNvPicPr>
              <p:nvPr/>
            </p:nvPicPr>
            <p:blipFill>
              <a:blip r:embed="rId3">
                <a:extLst>
                  <a:ext uri="{28A0092B-C50C-407E-A947-70E740481C1C}">
                    <a14:useLocalDpi xmlns:a14="http://schemas.microsoft.com/office/drawing/2010/main" val="0"/>
                  </a:ext>
                </a:extLst>
              </a:blip>
              <a:srcRect l="15198" t="11172" r="15971" b="24686"/>
              <a:stretch>
                <a:fillRect/>
              </a:stretch>
            </p:blipFill>
            <p:spPr bwMode="auto">
              <a:xfrm>
                <a:off x="2336" y="0"/>
                <a:ext cx="1179" cy="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5" descr="logo fem 4"/>
              <p:cNvPicPr>
                <a:picLocks noChangeAspect="1" noChangeArrowheads="1"/>
              </p:cNvPicPr>
              <p:nvPr/>
            </p:nvPicPr>
            <p:blipFill>
              <a:blip r:embed="rId4">
                <a:extLst>
                  <a:ext uri="{28A0092B-C50C-407E-A947-70E740481C1C}">
                    <a14:useLocalDpi xmlns:a14="http://schemas.microsoft.com/office/drawing/2010/main" val="0"/>
                  </a:ext>
                </a:extLst>
              </a:blip>
              <a:srcRect t="2556"/>
              <a:stretch>
                <a:fillRect/>
              </a:stretch>
            </p:blipFill>
            <p:spPr bwMode="auto">
              <a:xfrm>
                <a:off x="0" y="0"/>
                <a:ext cx="2336" cy="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7" descr="logo tassull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15" y="0"/>
                <a:ext cx="2245" cy="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079" name="AutoShape 6"/>
            <p:cNvCxnSpPr>
              <a:cxnSpLocks noChangeShapeType="1"/>
            </p:cNvCxnSpPr>
            <p:nvPr/>
          </p:nvCxnSpPr>
          <p:spPr bwMode="auto">
            <a:xfrm>
              <a:off x="0" y="3702"/>
              <a:ext cx="5760" cy="0"/>
            </a:xfrm>
            <a:prstGeom prst="straightConnector1">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7660" name="Rectangle 12"/>
          <p:cNvSpPr>
            <a:spLocks noChangeArrowheads="1"/>
          </p:cNvSpPr>
          <p:nvPr/>
        </p:nvSpPr>
        <p:spPr bwMode="auto">
          <a:xfrm>
            <a:off x="395288" y="1052513"/>
            <a:ext cx="82296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fontAlgn="base">
              <a:lnSpc>
                <a:spcPct val="80000"/>
              </a:lnSpc>
              <a:spcBef>
                <a:spcPct val="20000"/>
              </a:spcBef>
              <a:spcAft>
                <a:spcPct val="0"/>
              </a:spcAft>
              <a:buFontTx/>
              <a:buChar char="•"/>
              <a:defRPr/>
            </a:pPr>
            <a:r>
              <a:rPr lang="it-IT" sz="2400" dirty="0">
                <a:solidFill>
                  <a:srgbClr val="FFFFF7"/>
                </a:solidFill>
                <a:effectLst>
                  <a:outerShdw blurRad="38100" dist="38100" dir="2700000" algn="tl">
                    <a:srgbClr val="000000"/>
                  </a:outerShdw>
                </a:effectLst>
              </a:rPr>
              <a:t>La Ditta Tassullo Materiali</a:t>
            </a:r>
            <a:r>
              <a:rPr lang="it-IT" sz="2400" dirty="0" smtClean="0">
                <a:solidFill>
                  <a:srgbClr val="FFFFF7"/>
                </a:solidFill>
                <a:effectLst>
                  <a:outerShdw blurRad="38100" dist="38100" dir="2700000" algn="tl">
                    <a:srgbClr val="000000"/>
                  </a:outerShdw>
                </a:effectLst>
              </a:rPr>
              <a:t>,(Stefano Od.) </a:t>
            </a:r>
            <a:r>
              <a:rPr lang="it-IT" sz="2400" dirty="0">
                <a:solidFill>
                  <a:srgbClr val="FFFFF7"/>
                </a:solidFill>
                <a:effectLst>
                  <a:outerShdw blurRad="38100" dist="38100" dir="2700000" algn="tl">
                    <a:srgbClr val="000000"/>
                  </a:outerShdw>
                </a:effectLst>
              </a:rPr>
              <a:t>valuta e propone un riutilizzo dei vuoti di cava (celle frigo</a:t>
            </a:r>
            <a:r>
              <a:rPr lang="it-IT" sz="2400" dirty="0" smtClean="0">
                <a:solidFill>
                  <a:srgbClr val="FFFFF7"/>
                </a:solidFill>
                <a:effectLst>
                  <a:outerShdw blurRad="38100" dist="38100" dir="2700000" algn="tl">
                    <a:srgbClr val="000000"/>
                  </a:outerShdw>
                </a:effectLst>
              </a:rPr>
              <a:t>??) </a:t>
            </a:r>
            <a:r>
              <a:rPr lang="it-IT" sz="2400" b="1" dirty="0">
                <a:solidFill>
                  <a:srgbClr val="FF9900"/>
                </a:solidFill>
                <a:effectLst>
                  <a:outerShdw blurRad="38100" dist="38100" dir="2700000" algn="tl">
                    <a:srgbClr val="000000"/>
                  </a:outerShdw>
                </a:effectLst>
              </a:rPr>
              <a:t>(2010/11)</a:t>
            </a:r>
          </a:p>
          <a:p>
            <a:pPr marL="342900" indent="-342900" fontAlgn="base">
              <a:lnSpc>
                <a:spcPct val="80000"/>
              </a:lnSpc>
              <a:spcBef>
                <a:spcPct val="20000"/>
              </a:spcBef>
              <a:spcAft>
                <a:spcPct val="0"/>
              </a:spcAft>
              <a:buFontTx/>
              <a:buChar char="•"/>
              <a:defRPr/>
            </a:pPr>
            <a:r>
              <a:rPr lang="it-IT" sz="2400" dirty="0" smtClean="0">
                <a:solidFill>
                  <a:srgbClr val="FFFFF7"/>
                </a:solidFill>
                <a:effectLst>
                  <a:outerShdw blurRad="38100" dist="38100" dir="2700000" algn="tl">
                    <a:srgbClr val="000000"/>
                  </a:outerShdw>
                </a:effectLst>
              </a:rPr>
              <a:t>Contatti </a:t>
            </a:r>
            <a:r>
              <a:rPr lang="it-IT" sz="2400" dirty="0">
                <a:solidFill>
                  <a:srgbClr val="FFFFF7"/>
                </a:solidFill>
                <a:effectLst>
                  <a:outerShdw blurRad="38100" dist="38100" dir="2700000" algn="tl">
                    <a:srgbClr val="000000"/>
                  </a:outerShdw>
                </a:effectLst>
              </a:rPr>
              <a:t>tra  Tassullo Materiali, Melinda e FEM </a:t>
            </a:r>
            <a:r>
              <a:rPr lang="it-IT" sz="2400" b="1" dirty="0">
                <a:solidFill>
                  <a:srgbClr val="FF9900"/>
                </a:solidFill>
                <a:effectLst>
                  <a:outerShdw blurRad="38100" dist="38100" dir="2700000" algn="tl">
                    <a:srgbClr val="000000"/>
                  </a:outerShdw>
                </a:effectLst>
              </a:rPr>
              <a:t>2011</a:t>
            </a:r>
            <a:endParaRPr lang="it-IT" sz="2400" b="1" dirty="0">
              <a:solidFill>
                <a:srgbClr val="FFFFF7"/>
              </a:solidFill>
              <a:effectLst>
                <a:outerShdw blurRad="38100" dist="38100" dir="2700000" algn="tl">
                  <a:srgbClr val="000000"/>
                </a:outerShdw>
              </a:effectLst>
            </a:endParaRPr>
          </a:p>
          <a:p>
            <a:pPr marL="342900" indent="-342900" fontAlgn="base">
              <a:lnSpc>
                <a:spcPct val="80000"/>
              </a:lnSpc>
              <a:spcBef>
                <a:spcPct val="20000"/>
              </a:spcBef>
              <a:spcAft>
                <a:spcPct val="0"/>
              </a:spcAft>
              <a:buFontTx/>
              <a:buChar char="•"/>
              <a:defRPr/>
            </a:pPr>
            <a:r>
              <a:rPr lang="it-IT" sz="2400" dirty="0">
                <a:solidFill>
                  <a:srgbClr val="FFFFF7"/>
                </a:solidFill>
                <a:effectLst>
                  <a:outerShdw blurRad="38100" dist="38100" dir="2700000" algn="tl">
                    <a:srgbClr val="000000"/>
                  </a:outerShdw>
                </a:effectLst>
              </a:rPr>
              <a:t>Seminario c/o FEM,</a:t>
            </a:r>
            <a:r>
              <a:rPr lang="it-IT" sz="2400" b="1" dirty="0">
                <a:solidFill>
                  <a:srgbClr val="FF9900"/>
                </a:solidFill>
                <a:effectLst>
                  <a:outerShdw blurRad="38100" dist="38100" dir="2700000" algn="tl">
                    <a:srgbClr val="000000"/>
                  </a:outerShdw>
                </a:effectLst>
              </a:rPr>
              <a:t>16.11.2011</a:t>
            </a:r>
            <a:r>
              <a:rPr lang="it-IT" sz="2400" dirty="0">
                <a:solidFill>
                  <a:srgbClr val="FFFFF7"/>
                </a:solidFill>
                <a:effectLst>
                  <a:outerShdw blurRad="38100" dist="38100" dir="2700000" algn="tl">
                    <a:srgbClr val="000000"/>
                  </a:outerShdw>
                </a:effectLst>
              </a:rPr>
              <a:t>: “La conservazione dei prodotti ortofrutticoli in ipogeo: tra storia ed innovazione per un modello di sviluppo sostenibile.”</a:t>
            </a:r>
          </a:p>
          <a:p>
            <a:pPr marL="342900" indent="-342900" fontAlgn="base">
              <a:lnSpc>
                <a:spcPct val="80000"/>
              </a:lnSpc>
              <a:spcBef>
                <a:spcPct val="20000"/>
              </a:spcBef>
              <a:spcAft>
                <a:spcPct val="0"/>
              </a:spcAft>
              <a:buFontTx/>
              <a:buChar char="•"/>
              <a:defRPr/>
            </a:pPr>
            <a:r>
              <a:rPr lang="it-IT" sz="2400" dirty="0">
                <a:solidFill>
                  <a:srgbClr val="FFFFF7"/>
                </a:solidFill>
                <a:effectLst>
                  <a:outerShdw blurRad="38100" dist="38100" dir="2700000" algn="tl">
                    <a:srgbClr val="000000"/>
                  </a:outerShdw>
                </a:effectLst>
              </a:rPr>
              <a:t>Decisione di realizzare una cella Sperimentale in ipogeo presso la cava di Mollaro, da adibire a conservazione di mele per impostare una prova confronto: IPOGEO-FUORI TERRA (mancano a  livello mondiale  esperienze relative a  frutta fresca ed in </a:t>
            </a:r>
            <a:r>
              <a:rPr lang="it-IT" sz="2400" dirty="0" err="1" smtClean="0">
                <a:solidFill>
                  <a:srgbClr val="FFFFF7"/>
                </a:solidFill>
                <a:effectLst>
                  <a:outerShdw blurRad="38100" dist="38100" dir="2700000" algn="tl">
                    <a:srgbClr val="000000"/>
                  </a:outerShdw>
                </a:effectLst>
              </a:rPr>
              <a:t>Ac</a:t>
            </a:r>
            <a:r>
              <a:rPr lang="it-IT" sz="2400" dirty="0" smtClean="0">
                <a:solidFill>
                  <a:srgbClr val="FFFFF7"/>
                </a:solidFill>
                <a:effectLst>
                  <a:outerShdw blurRad="38100" dist="38100" dir="2700000" algn="tl">
                    <a:srgbClr val="000000"/>
                  </a:outerShdw>
                </a:effectLst>
              </a:rPr>
              <a:t> in ambiente </a:t>
            </a:r>
            <a:r>
              <a:rPr lang="it-IT" sz="2400" dirty="0" smtClean="0">
                <a:solidFill>
                  <a:srgbClr val="FFFFF7"/>
                </a:solidFill>
                <a:effectLst>
                  <a:outerShdw blurRad="38100" dist="38100" dir="2700000" algn="tl">
                    <a:srgbClr val="000000"/>
                  </a:outerShdw>
                </a:effectLst>
              </a:rPr>
              <a:t>sotterraneo </a:t>
            </a:r>
            <a:endParaRPr lang="it-IT" sz="2400" dirty="0" smtClean="0">
              <a:solidFill>
                <a:srgbClr val="FFFFF7"/>
              </a:solidFill>
              <a:effectLst>
                <a:outerShdw blurRad="38100" dist="38100" dir="2700000" algn="tl">
                  <a:srgbClr val="000000"/>
                </a:outerShdw>
              </a:effectLst>
            </a:endParaRPr>
          </a:p>
          <a:p>
            <a:pPr marL="342900" indent="-342900" fontAlgn="base">
              <a:lnSpc>
                <a:spcPct val="80000"/>
              </a:lnSpc>
              <a:spcBef>
                <a:spcPct val="20000"/>
              </a:spcBef>
              <a:spcAft>
                <a:spcPct val="0"/>
              </a:spcAft>
              <a:buFontTx/>
              <a:buChar char="•"/>
              <a:defRPr/>
            </a:pPr>
            <a:r>
              <a:rPr lang="it-IT" sz="2400" dirty="0" smtClean="0">
                <a:solidFill>
                  <a:srgbClr val="FFFFF7"/>
                </a:solidFill>
                <a:effectLst>
                  <a:outerShdw blurRad="38100" dist="38100" dir="2700000" algn="tl">
                    <a:srgbClr val="000000"/>
                  </a:outerShdw>
                </a:effectLst>
              </a:rPr>
              <a:t>Gli interrogativi sono molti a cui dare risposta</a:t>
            </a:r>
            <a:endParaRPr lang="it-IT" sz="2400" dirty="0">
              <a:solidFill>
                <a:srgbClr val="FFFFF7"/>
              </a:solidFill>
              <a:effectLst>
                <a:outerShdw blurRad="38100" dist="38100" dir="2700000" algn="tl">
                  <a:srgbClr val="000000"/>
                </a:outerShdw>
              </a:effectLst>
            </a:endParaRPr>
          </a:p>
        </p:txBody>
      </p:sp>
      <p:pic>
        <p:nvPicPr>
          <p:cNvPr id="11" name="Immagin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08400" y="5661248"/>
            <a:ext cx="1943223" cy="1210272"/>
          </a:xfrm>
          <a:prstGeom prst="rect">
            <a:avLst/>
          </a:prstGeom>
        </p:spPr>
      </p:pic>
    </p:spTree>
    <p:extLst>
      <p:ext uri="{BB962C8B-B14F-4D97-AF65-F5344CB8AC3E}">
        <p14:creationId xmlns:p14="http://schemas.microsoft.com/office/powerpoint/2010/main" val="22039577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7651"/>
                                        </p:tgtEl>
                                        <p:attrNameLst>
                                          <p:attrName>style.visibility</p:attrName>
                                        </p:attrNameLst>
                                      </p:cBhvr>
                                      <p:to>
                                        <p:strVal val="visible"/>
                                      </p:to>
                                    </p:set>
                                    <p:anim calcmode="lin" valueType="num">
                                      <p:cBhvr>
                                        <p:cTn id="7" dur="500" fill="hold"/>
                                        <p:tgtEl>
                                          <p:spTgt spid="27651"/>
                                        </p:tgtEl>
                                        <p:attrNameLst>
                                          <p:attrName>ppt_w</p:attrName>
                                        </p:attrNameLst>
                                      </p:cBhvr>
                                      <p:tavLst>
                                        <p:tav tm="0">
                                          <p:val>
                                            <p:fltVal val="0"/>
                                          </p:val>
                                        </p:tav>
                                        <p:tav tm="100000">
                                          <p:val>
                                            <p:strVal val="#ppt_w"/>
                                          </p:val>
                                        </p:tav>
                                      </p:tavLst>
                                    </p:anim>
                                    <p:anim calcmode="lin" valueType="num">
                                      <p:cBhvr>
                                        <p:cTn id="8" dur="500" fill="hold"/>
                                        <p:tgtEl>
                                          <p:spTgt spid="27651"/>
                                        </p:tgtEl>
                                        <p:attrNameLst>
                                          <p:attrName>ppt_h</p:attrName>
                                        </p:attrNameLst>
                                      </p:cBhvr>
                                      <p:tavLst>
                                        <p:tav tm="0">
                                          <p:val>
                                            <p:fltVal val="0"/>
                                          </p:val>
                                        </p:tav>
                                        <p:tav tm="100000">
                                          <p:val>
                                            <p:strVal val="#ppt_h"/>
                                          </p:val>
                                        </p:tav>
                                      </p:tavLst>
                                    </p:anim>
                                    <p:animEffect transition="in" filter="fade">
                                      <p:cBhvr>
                                        <p:cTn id="9" dur="500"/>
                                        <p:tgtEl>
                                          <p:spTgt spid="27651"/>
                                        </p:tgtEl>
                                      </p:cBhvr>
                                    </p:animEffect>
                                  </p:childTnLst>
                                </p:cTn>
                              </p:par>
                            </p:childTnLst>
                          </p:cTn>
                        </p:par>
                        <p:par>
                          <p:cTn id="10" fill="hold" nodeType="afterGroup">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27660">
                                            <p:txEl>
                                              <p:pRg st="0" end="0"/>
                                            </p:txEl>
                                          </p:spTgt>
                                        </p:tgtEl>
                                        <p:attrNameLst>
                                          <p:attrName>style.visibility</p:attrName>
                                        </p:attrNameLst>
                                      </p:cBhvr>
                                      <p:to>
                                        <p:strVal val="visible"/>
                                      </p:to>
                                    </p:set>
                                    <p:anim calcmode="lin" valueType="num">
                                      <p:cBhvr additive="base">
                                        <p:cTn id="13" dur="500" fill="hold"/>
                                        <p:tgtEl>
                                          <p:spTgt spid="2766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66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660">
                                            <p:txEl>
                                              <p:pRg st="1" end="1"/>
                                            </p:txEl>
                                          </p:spTgt>
                                        </p:tgtEl>
                                        <p:attrNameLst>
                                          <p:attrName>style.visibility</p:attrName>
                                        </p:attrNameLst>
                                      </p:cBhvr>
                                      <p:to>
                                        <p:strVal val="visible"/>
                                      </p:to>
                                    </p:set>
                                    <p:anim calcmode="lin" valueType="num">
                                      <p:cBhvr additive="base">
                                        <p:cTn id="19" dur="500" fill="hold"/>
                                        <p:tgtEl>
                                          <p:spTgt spid="27660">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66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660">
                                            <p:txEl>
                                              <p:pRg st="2" end="2"/>
                                            </p:txEl>
                                          </p:spTgt>
                                        </p:tgtEl>
                                        <p:attrNameLst>
                                          <p:attrName>style.visibility</p:attrName>
                                        </p:attrNameLst>
                                      </p:cBhvr>
                                      <p:to>
                                        <p:strVal val="visible"/>
                                      </p:to>
                                    </p:set>
                                    <p:anim calcmode="lin" valueType="num">
                                      <p:cBhvr additive="base">
                                        <p:cTn id="25" dur="500" fill="hold"/>
                                        <p:tgtEl>
                                          <p:spTgt spid="27660">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66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660">
                                            <p:txEl>
                                              <p:pRg st="3" end="3"/>
                                            </p:txEl>
                                          </p:spTgt>
                                        </p:tgtEl>
                                        <p:attrNameLst>
                                          <p:attrName>style.visibility</p:attrName>
                                        </p:attrNameLst>
                                      </p:cBhvr>
                                      <p:to>
                                        <p:strVal val="visible"/>
                                      </p:to>
                                    </p:set>
                                    <p:anim calcmode="lin" valueType="num">
                                      <p:cBhvr additive="base">
                                        <p:cTn id="31" dur="500" fill="hold"/>
                                        <p:tgtEl>
                                          <p:spTgt spid="27660">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766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7660">
                                            <p:txEl>
                                              <p:pRg st="4" end="4"/>
                                            </p:txEl>
                                          </p:spTgt>
                                        </p:tgtEl>
                                        <p:attrNameLst>
                                          <p:attrName>style.visibility</p:attrName>
                                        </p:attrNameLst>
                                      </p:cBhvr>
                                      <p:to>
                                        <p:strVal val="visible"/>
                                      </p:to>
                                    </p:set>
                                    <p:anim calcmode="lin" valueType="num">
                                      <p:cBhvr additive="base">
                                        <p:cTn id="37" dur="500" fill="hold"/>
                                        <p:tgtEl>
                                          <p:spTgt spid="27660">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766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p:bldP spid="27660"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43408"/>
            <a:ext cx="8229600" cy="1143000"/>
          </a:xfrm>
        </p:spPr>
        <p:txBody>
          <a:bodyPr>
            <a:normAutofit/>
          </a:bodyPr>
          <a:lstStyle/>
          <a:p>
            <a:r>
              <a:rPr lang="it-IT" sz="2800" dirty="0" smtClean="0"/>
              <a:t> </a:t>
            </a:r>
            <a:r>
              <a:rPr lang="it-IT" sz="2400" b="1" dirty="0">
                <a:ln w="12700">
                  <a:solidFill>
                    <a:srgbClr val="1F497D">
                      <a:satMod val="155000"/>
                    </a:srgbClr>
                  </a:solidFill>
                  <a:prstDash val="solid"/>
                </a:ln>
                <a:solidFill>
                  <a:srgbClr val="002060"/>
                </a:solidFill>
                <a:effectLst>
                  <a:outerShdw blurRad="41275" dist="20320" dir="1800000" algn="tl" rotWithShape="0">
                    <a:srgbClr val="000000">
                      <a:alpha val="40000"/>
                    </a:srgbClr>
                  </a:outerShdw>
                </a:effectLst>
                <a:latin typeface="Trebuchet MS" panose="020B0603020202020204" pitchFamily="34" charset="0"/>
                <a:ea typeface="+mn-ea"/>
                <a:cs typeface="+mn-cs"/>
              </a:rPr>
              <a:t>T</a:t>
            </a:r>
            <a:r>
              <a:rPr lang="it-IT" sz="2400" b="1" dirty="0">
                <a:ln w="12700">
                  <a:solidFill>
                    <a:srgbClr val="1F497D">
                      <a:satMod val="155000"/>
                    </a:srgbClr>
                  </a:solidFill>
                  <a:prstDash val="solid"/>
                </a:ln>
                <a:solidFill>
                  <a:srgbClr val="002060"/>
                </a:solidFill>
                <a:effectLst>
                  <a:outerShdw blurRad="41275" dist="20320" dir="1800000" algn="tl" rotWithShape="0">
                    <a:srgbClr val="000000">
                      <a:alpha val="40000"/>
                    </a:srgbClr>
                  </a:outerShdw>
                </a:effectLst>
                <a:latin typeface="Trebuchet MS" panose="020B0603020202020204" pitchFamily="34" charset="0"/>
                <a:ea typeface="+mn-ea"/>
                <a:cs typeface="+mn-cs"/>
              </a:rPr>
              <a:t>emi della ricerca ipogea Melinda - </a:t>
            </a:r>
            <a:r>
              <a:rPr lang="it-IT" sz="2400" b="1" dirty="0" err="1">
                <a:ln w="12700">
                  <a:solidFill>
                    <a:srgbClr val="1F497D">
                      <a:satMod val="155000"/>
                    </a:srgbClr>
                  </a:solidFill>
                  <a:prstDash val="solid"/>
                </a:ln>
                <a:solidFill>
                  <a:srgbClr val="002060"/>
                </a:solidFill>
                <a:effectLst>
                  <a:outerShdw blurRad="41275" dist="20320" dir="1800000" algn="tl" rotWithShape="0">
                    <a:srgbClr val="000000">
                      <a:alpha val="40000"/>
                    </a:srgbClr>
                  </a:outerShdw>
                </a:effectLst>
                <a:latin typeface="Trebuchet MS" panose="020B0603020202020204" pitchFamily="34" charset="0"/>
                <a:ea typeface="+mn-ea"/>
                <a:cs typeface="+mn-cs"/>
              </a:rPr>
              <a:t>F.e.m</a:t>
            </a:r>
            <a:r>
              <a:rPr lang="it-IT" sz="2400" b="1" dirty="0">
                <a:ln w="12700">
                  <a:solidFill>
                    <a:srgbClr val="1F497D">
                      <a:satMod val="155000"/>
                    </a:srgbClr>
                  </a:solidFill>
                  <a:prstDash val="solid"/>
                </a:ln>
                <a:solidFill>
                  <a:srgbClr val="002060"/>
                </a:solidFill>
                <a:effectLst>
                  <a:outerShdw blurRad="41275" dist="20320" dir="1800000" algn="tl" rotWithShape="0">
                    <a:srgbClr val="000000">
                      <a:alpha val="40000"/>
                    </a:srgbClr>
                  </a:outerShdw>
                </a:effectLst>
                <a:latin typeface="Trebuchet MS" panose="020B0603020202020204" pitchFamily="34" charset="0"/>
                <a:ea typeface="+mn-ea"/>
                <a:cs typeface="+mn-cs"/>
              </a:rPr>
              <a:t>.- Università</a:t>
            </a:r>
            <a:endParaRPr lang="it-IT" sz="2800" b="1" dirty="0">
              <a:ln w="12700">
                <a:solidFill>
                  <a:srgbClr val="1F497D">
                    <a:satMod val="155000"/>
                  </a:srgbClr>
                </a:solidFill>
                <a:prstDash val="solid"/>
              </a:ln>
              <a:solidFill>
                <a:srgbClr val="002060"/>
              </a:solidFill>
              <a:effectLst>
                <a:outerShdw blurRad="41275" dist="20320" dir="1800000" algn="tl" rotWithShape="0">
                  <a:srgbClr val="000000">
                    <a:alpha val="40000"/>
                  </a:srgbClr>
                </a:outerShdw>
              </a:effectLst>
              <a:latin typeface="Trebuchet MS" panose="020B0603020202020204" pitchFamily="34" charset="0"/>
              <a:ea typeface="+mn-ea"/>
              <a:cs typeface="+mn-cs"/>
            </a:endParaRPr>
          </a:p>
        </p:txBody>
      </p:sp>
      <p:sp>
        <p:nvSpPr>
          <p:cNvPr id="3" name="Segnaposto contenuto 2"/>
          <p:cNvSpPr>
            <a:spLocks noGrp="1"/>
          </p:cNvSpPr>
          <p:nvPr>
            <p:ph idx="1"/>
          </p:nvPr>
        </p:nvSpPr>
        <p:spPr>
          <a:xfrm>
            <a:off x="86816" y="764704"/>
            <a:ext cx="8229600" cy="5400600"/>
          </a:xfrm>
        </p:spPr>
        <p:txBody>
          <a:bodyPr>
            <a:noAutofit/>
          </a:bodyPr>
          <a:lstStyle/>
          <a:p>
            <a:pPr marL="457200" indent="-457200">
              <a:buFont typeface="+mj-lt"/>
              <a:buAutoNum type="arabicPeriod"/>
            </a:pPr>
            <a:r>
              <a:rPr lang="it-IT" sz="2300" dirty="0" smtClean="0">
                <a:solidFill>
                  <a:srgbClr val="2D2D8A">
                    <a:lumMod val="75000"/>
                  </a:srgbClr>
                </a:solidFill>
                <a:effectLst>
                  <a:outerShdw blurRad="38100" dist="38100" dir="2700000" algn="tl">
                    <a:srgbClr val="000000">
                      <a:alpha val="43137"/>
                    </a:srgbClr>
                  </a:outerShdw>
                </a:effectLst>
              </a:rPr>
              <a:t>è </a:t>
            </a:r>
            <a:r>
              <a:rPr lang="it-IT" sz="2300" dirty="0">
                <a:solidFill>
                  <a:srgbClr val="2D2D8A">
                    <a:lumMod val="75000"/>
                  </a:srgbClr>
                </a:solidFill>
                <a:effectLst>
                  <a:outerShdw blurRad="38100" dist="38100" dir="2700000" algn="tl">
                    <a:srgbClr val="000000">
                      <a:alpha val="43137"/>
                    </a:srgbClr>
                  </a:outerShdw>
                </a:effectLst>
              </a:rPr>
              <a:t>possibile </a:t>
            </a:r>
            <a:r>
              <a:rPr lang="it-IT" sz="2300" dirty="0" err="1">
                <a:solidFill>
                  <a:srgbClr val="2D2D8A">
                    <a:lumMod val="75000"/>
                  </a:srgbClr>
                </a:solidFill>
                <a:effectLst>
                  <a:outerShdw blurRad="38100" dist="38100" dir="2700000" algn="tl">
                    <a:srgbClr val="000000">
                      <a:alpha val="43137"/>
                    </a:srgbClr>
                  </a:outerShdw>
                </a:effectLst>
              </a:rPr>
              <a:t>frigoconservare</a:t>
            </a:r>
            <a:r>
              <a:rPr lang="it-IT" sz="2300" dirty="0">
                <a:solidFill>
                  <a:srgbClr val="2D2D8A">
                    <a:lumMod val="75000"/>
                  </a:srgbClr>
                </a:solidFill>
                <a:effectLst>
                  <a:outerShdw blurRad="38100" dist="38100" dir="2700000" algn="tl">
                    <a:srgbClr val="000000">
                      <a:alpha val="43137"/>
                    </a:srgbClr>
                  </a:outerShdw>
                </a:effectLst>
              </a:rPr>
              <a:t> mele in ambiente naturale sfruttando la reattività  termica della roccia?</a:t>
            </a:r>
          </a:p>
          <a:p>
            <a:pPr marL="457200" indent="-457200">
              <a:buFont typeface="+mj-lt"/>
              <a:buAutoNum type="arabicPeriod"/>
            </a:pPr>
            <a:r>
              <a:rPr lang="it-IT" sz="2300" dirty="0" smtClean="0">
                <a:solidFill>
                  <a:srgbClr val="2D2D8A">
                    <a:lumMod val="75000"/>
                  </a:srgbClr>
                </a:solidFill>
                <a:effectLst>
                  <a:outerShdw blurRad="38100" dist="38100" dir="2700000" algn="tl">
                    <a:srgbClr val="000000">
                      <a:alpha val="43137"/>
                    </a:srgbClr>
                  </a:outerShdw>
                </a:effectLst>
              </a:rPr>
              <a:t>è   </a:t>
            </a:r>
            <a:r>
              <a:rPr lang="it-IT" sz="2300" dirty="0">
                <a:solidFill>
                  <a:srgbClr val="2D2D8A">
                    <a:lumMod val="75000"/>
                  </a:srgbClr>
                </a:solidFill>
                <a:effectLst>
                  <a:outerShdw blurRad="38100" dist="38100" dir="2700000" algn="tl">
                    <a:srgbClr val="000000">
                      <a:alpha val="43137"/>
                    </a:srgbClr>
                  </a:outerShdw>
                </a:effectLst>
              </a:rPr>
              <a:t>possibile realizzare impianti ad atmosfera controllata  ed applicare tecniche di conservazione come l’</a:t>
            </a:r>
            <a:r>
              <a:rPr lang="it-IT" sz="2300" dirty="0" err="1">
                <a:solidFill>
                  <a:srgbClr val="2D2D8A">
                    <a:lumMod val="75000"/>
                  </a:srgbClr>
                </a:solidFill>
                <a:effectLst>
                  <a:outerShdw blurRad="38100" dist="38100" dir="2700000" algn="tl">
                    <a:srgbClr val="000000">
                      <a:alpha val="43137"/>
                    </a:srgbClr>
                  </a:outerShdw>
                </a:effectLst>
              </a:rPr>
              <a:t>U.l.o</a:t>
            </a:r>
            <a:r>
              <a:rPr lang="it-IT" sz="2300" dirty="0">
                <a:solidFill>
                  <a:srgbClr val="2D2D8A">
                    <a:lumMod val="75000"/>
                  </a:srgbClr>
                </a:solidFill>
                <a:effectLst>
                  <a:outerShdw blurRad="38100" dist="38100" dir="2700000" algn="tl">
                    <a:srgbClr val="000000">
                      <a:alpha val="43137"/>
                    </a:srgbClr>
                  </a:outerShdw>
                </a:effectLst>
              </a:rPr>
              <a:t>. o le atmosfere dinamiche in condizioni di non </a:t>
            </a:r>
            <a:r>
              <a:rPr lang="it-IT" sz="2300" dirty="0" err="1">
                <a:solidFill>
                  <a:srgbClr val="2D2D8A">
                    <a:lumMod val="75000"/>
                  </a:srgbClr>
                </a:solidFill>
                <a:effectLst>
                  <a:outerShdw blurRad="38100" dist="38100" dir="2700000" algn="tl">
                    <a:srgbClr val="000000">
                      <a:alpha val="43137"/>
                    </a:srgbClr>
                  </a:outerShdw>
                </a:effectLst>
              </a:rPr>
              <a:t>isolazione</a:t>
            </a:r>
            <a:r>
              <a:rPr lang="it-IT" sz="2300" dirty="0">
                <a:solidFill>
                  <a:srgbClr val="2D2D8A">
                    <a:lumMod val="75000"/>
                  </a:srgbClr>
                </a:solidFill>
                <a:effectLst>
                  <a:outerShdw blurRad="38100" dist="38100" dir="2700000" algn="tl">
                    <a:srgbClr val="000000">
                      <a:alpha val="43137"/>
                    </a:srgbClr>
                  </a:outerShdw>
                </a:effectLst>
              </a:rPr>
              <a:t> delle pareti?</a:t>
            </a:r>
          </a:p>
          <a:p>
            <a:pPr marL="457200" indent="-457200">
              <a:buFont typeface="+mj-lt"/>
              <a:buAutoNum type="arabicPeriod"/>
            </a:pPr>
            <a:r>
              <a:rPr lang="it-IT" sz="2300" dirty="0" smtClean="0">
                <a:solidFill>
                  <a:srgbClr val="2D2D8A">
                    <a:lumMod val="75000"/>
                  </a:srgbClr>
                </a:solidFill>
                <a:effectLst>
                  <a:outerShdw blurRad="38100" dist="38100" dir="2700000" algn="tl">
                    <a:srgbClr val="000000">
                      <a:alpha val="43137"/>
                    </a:srgbClr>
                  </a:outerShdw>
                </a:effectLst>
              </a:rPr>
              <a:t>si </a:t>
            </a:r>
            <a:r>
              <a:rPr lang="it-IT" sz="2300" dirty="0">
                <a:solidFill>
                  <a:srgbClr val="2D2D8A">
                    <a:lumMod val="75000"/>
                  </a:srgbClr>
                </a:solidFill>
                <a:effectLst>
                  <a:outerShdw blurRad="38100" dist="38100" dir="2700000" algn="tl">
                    <a:srgbClr val="000000">
                      <a:alpha val="43137"/>
                    </a:srgbClr>
                  </a:outerShdw>
                </a:effectLst>
              </a:rPr>
              <a:t>possono raggiungere gli obiettivi di risparmio energetico ipotizzati?</a:t>
            </a:r>
          </a:p>
          <a:p>
            <a:pPr marL="457200" indent="-457200">
              <a:buFont typeface="+mj-lt"/>
              <a:buAutoNum type="arabicPeriod"/>
            </a:pPr>
            <a:r>
              <a:rPr lang="it-IT" sz="2300" dirty="0" smtClean="0">
                <a:solidFill>
                  <a:srgbClr val="2D2D8A">
                    <a:lumMod val="75000"/>
                  </a:srgbClr>
                </a:solidFill>
                <a:effectLst>
                  <a:outerShdw blurRad="38100" dist="38100" dir="2700000" algn="tl">
                    <a:srgbClr val="000000">
                      <a:alpha val="43137"/>
                    </a:srgbClr>
                  </a:outerShdw>
                </a:effectLst>
              </a:rPr>
              <a:t>quali </a:t>
            </a:r>
            <a:r>
              <a:rPr lang="it-IT" sz="2300" dirty="0">
                <a:solidFill>
                  <a:srgbClr val="2D2D8A">
                    <a:lumMod val="75000"/>
                  </a:srgbClr>
                </a:solidFill>
                <a:effectLst>
                  <a:outerShdw blurRad="38100" dist="38100" dir="2700000" algn="tl">
                    <a:srgbClr val="000000">
                      <a:alpha val="43137"/>
                    </a:srgbClr>
                  </a:outerShdw>
                </a:effectLst>
              </a:rPr>
              <a:t>sono i fabbisogni idrici?</a:t>
            </a:r>
          </a:p>
          <a:p>
            <a:pPr marL="457200" indent="-457200">
              <a:buFont typeface="+mj-lt"/>
              <a:buAutoNum type="arabicPeriod"/>
            </a:pPr>
            <a:r>
              <a:rPr lang="it-IT" sz="2300" dirty="0" smtClean="0">
                <a:solidFill>
                  <a:srgbClr val="2D2D8A">
                    <a:lumMod val="75000"/>
                  </a:srgbClr>
                </a:solidFill>
                <a:effectLst>
                  <a:outerShdw blurRad="38100" dist="38100" dir="2700000" algn="tl">
                    <a:srgbClr val="000000">
                      <a:alpha val="43137"/>
                    </a:srgbClr>
                  </a:outerShdw>
                </a:effectLst>
              </a:rPr>
              <a:t>quale </a:t>
            </a:r>
            <a:r>
              <a:rPr lang="it-IT" sz="2300" dirty="0">
                <a:solidFill>
                  <a:srgbClr val="2D2D8A">
                    <a:lumMod val="75000"/>
                  </a:srgbClr>
                </a:solidFill>
                <a:effectLst>
                  <a:outerShdw blurRad="38100" dist="38100" dir="2700000" algn="tl">
                    <a:srgbClr val="000000">
                      <a:alpha val="43137"/>
                    </a:srgbClr>
                  </a:outerShdw>
                </a:effectLst>
              </a:rPr>
              <a:t>sarà il risultato in termini di qualità del prodotto conservato?</a:t>
            </a:r>
          </a:p>
          <a:p>
            <a:pPr marL="457200" indent="-457200">
              <a:buFont typeface="+mj-lt"/>
              <a:buAutoNum type="arabicPeriod"/>
            </a:pPr>
            <a:r>
              <a:rPr lang="it-IT" sz="2300" dirty="0" smtClean="0">
                <a:solidFill>
                  <a:srgbClr val="2D2D8A">
                    <a:lumMod val="75000"/>
                  </a:srgbClr>
                </a:solidFill>
                <a:effectLst>
                  <a:outerShdw blurRad="38100" dist="38100" dir="2700000" algn="tl">
                    <a:srgbClr val="000000">
                      <a:alpha val="43137"/>
                    </a:srgbClr>
                  </a:outerShdw>
                </a:effectLst>
              </a:rPr>
              <a:t>quali </a:t>
            </a:r>
            <a:r>
              <a:rPr lang="it-IT" sz="2300" dirty="0">
                <a:solidFill>
                  <a:srgbClr val="2D2D8A">
                    <a:lumMod val="75000"/>
                  </a:srgbClr>
                </a:solidFill>
                <a:effectLst>
                  <a:outerShdw blurRad="38100" dist="38100" dir="2700000" algn="tl">
                    <a:srgbClr val="000000">
                      <a:alpha val="43137"/>
                    </a:srgbClr>
                  </a:outerShdw>
                </a:effectLst>
              </a:rPr>
              <a:t>saranno i costi di gestione degli impianti?</a:t>
            </a:r>
          </a:p>
          <a:p>
            <a:pPr marL="457200" indent="-457200">
              <a:buFont typeface="+mj-lt"/>
              <a:buAutoNum type="arabicPeriod"/>
            </a:pPr>
            <a:r>
              <a:rPr lang="it-IT" sz="2300" dirty="0" smtClean="0">
                <a:solidFill>
                  <a:srgbClr val="2D2D8A">
                    <a:lumMod val="75000"/>
                  </a:srgbClr>
                </a:solidFill>
                <a:effectLst>
                  <a:outerShdw blurRad="38100" dist="38100" dir="2700000" algn="tl">
                    <a:srgbClr val="000000">
                      <a:alpha val="43137"/>
                    </a:srgbClr>
                  </a:outerShdw>
                </a:effectLst>
              </a:rPr>
              <a:t>come </a:t>
            </a:r>
            <a:r>
              <a:rPr lang="it-IT" sz="2300" dirty="0">
                <a:solidFill>
                  <a:srgbClr val="2D2D8A">
                    <a:lumMod val="75000"/>
                  </a:srgbClr>
                </a:solidFill>
                <a:effectLst>
                  <a:outerShdw blurRad="38100" dist="38100" dir="2700000" algn="tl">
                    <a:srgbClr val="000000">
                      <a:alpha val="43137"/>
                    </a:srgbClr>
                  </a:outerShdw>
                </a:effectLst>
              </a:rPr>
              <a:t>dovranno essere dimensionati gli impianti?</a:t>
            </a:r>
          </a:p>
          <a:p>
            <a:pPr marL="457200" indent="-457200">
              <a:buFont typeface="+mj-lt"/>
              <a:buAutoNum type="arabicPeriod"/>
            </a:pPr>
            <a:r>
              <a:rPr lang="it-IT" sz="2300" dirty="0" smtClean="0">
                <a:solidFill>
                  <a:srgbClr val="2D2D8A">
                    <a:lumMod val="75000"/>
                  </a:srgbClr>
                </a:solidFill>
                <a:effectLst>
                  <a:outerShdw blurRad="38100" dist="38100" dir="2700000" algn="tl">
                    <a:srgbClr val="000000">
                      <a:alpha val="43137"/>
                    </a:srgbClr>
                  </a:outerShdw>
                </a:effectLst>
              </a:rPr>
              <a:t>come </a:t>
            </a:r>
            <a:r>
              <a:rPr lang="it-IT" sz="2300" dirty="0">
                <a:solidFill>
                  <a:srgbClr val="2D2D8A">
                    <a:lumMod val="75000"/>
                  </a:srgbClr>
                </a:solidFill>
                <a:effectLst>
                  <a:outerShdw blurRad="38100" dist="38100" dir="2700000" algn="tl">
                    <a:srgbClr val="000000">
                      <a:alpha val="43137"/>
                    </a:srgbClr>
                  </a:outerShdw>
                </a:effectLst>
              </a:rPr>
              <a:t>si dovranno  gestire?</a:t>
            </a:r>
          </a:p>
          <a:p>
            <a:pPr marL="457200" indent="-457200">
              <a:buFont typeface="+mj-lt"/>
              <a:buAutoNum type="arabicPeriod"/>
            </a:pPr>
            <a:r>
              <a:rPr lang="it-IT" sz="2300" dirty="0" smtClean="0">
                <a:solidFill>
                  <a:srgbClr val="2D2D8A">
                    <a:lumMod val="75000"/>
                  </a:srgbClr>
                </a:solidFill>
                <a:effectLst>
                  <a:outerShdw blurRad="38100" dist="38100" dir="2700000" algn="tl">
                    <a:srgbClr val="000000">
                      <a:alpha val="43137"/>
                    </a:srgbClr>
                  </a:outerShdw>
                </a:effectLst>
              </a:rPr>
              <a:t>che </a:t>
            </a:r>
            <a:r>
              <a:rPr lang="it-IT" sz="2300" dirty="0">
                <a:solidFill>
                  <a:srgbClr val="2D2D8A">
                    <a:lumMod val="75000"/>
                  </a:srgbClr>
                </a:solidFill>
                <a:effectLst>
                  <a:outerShdw blurRad="38100" dist="38100" dir="2700000" algn="tl">
                    <a:srgbClr val="000000">
                      <a:alpha val="43137"/>
                    </a:srgbClr>
                  </a:outerShdw>
                </a:effectLst>
              </a:rPr>
              <a:t>tipo di impianti si dovrà realizzare?</a:t>
            </a:r>
            <a:endParaRPr lang="it-IT" sz="2300" dirty="0">
              <a:solidFill>
                <a:srgbClr val="2D2D8A">
                  <a:lumMod val="75000"/>
                </a:srgb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350949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44624"/>
            <a:ext cx="9144000" cy="720080"/>
          </a:xfrm>
        </p:spPr>
        <p:txBody>
          <a:bodyPr>
            <a:noAutofit/>
          </a:bodyPr>
          <a:lstStyle/>
          <a:p>
            <a:r>
              <a:rPr lang="it-IT" sz="2400" b="1" dirty="0">
                <a:ln w="12700">
                  <a:solidFill>
                    <a:prstClr val="black"/>
                  </a:solidFill>
                  <a:prstDash val="solid"/>
                </a:ln>
                <a:solidFill>
                  <a:srgbClr val="00B050"/>
                </a:solidFill>
                <a:effectLst>
                  <a:outerShdw blurRad="41275" dist="20320" dir="1800000" algn="tl" rotWithShape="0">
                    <a:srgbClr val="000000">
                      <a:alpha val="40000"/>
                    </a:srgbClr>
                  </a:outerShdw>
                </a:effectLst>
                <a:latin typeface="Trebuchet MS" panose="020B0603020202020204" pitchFamily="34" charset="0"/>
                <a:ea typeface="+mn-ea"/>
                <a:cs typeface="+mn-cs"/>
              </a:rPr>
              <a:t>c</a:t>
            </a:r>
            <a:r>
              <a:rPr lang="it-IT" sz="2400" b="1" dirty="0">
                <a:ln w="12700">
                  <a:solidFill>
                    <a:prstClr val="black"/>
                  </a:solidFill>
                  <a:prstDash val="solid"/>
                </a:ln>
                <a:solidFill>
                  <a:srgbClr val="00B050"/>
                </a:solidFill>
                <a:effectLst>
                  <a:outerShdw blurRad="41275" dist="20320" dir="1800000" algn="tl" rotWithShape="0">
                    <a:srgbClr val="000000">
                      <a:alpha val="40000"/>
                    </a:srgbClr>
                  </a:outerShdw>
                </a:effectLst>
                <a:latin typeface="Trebuchet MS" panose="020B0603020202020204" pitchFamily="34" charset="0"/>
                <a:ea typeface="+mn-ea"/>
                <a:cs typeface="+mn-cs"/>
              </a:rPr>
              <a:t>) </a:t>
            </a:r>
            <a:r>
              <a:rPr lang="it-IT" sz="2400" b="1" dirty="0">
                <a:ln w="12700">
                  <a:solidFill>
                    <a:prstClr val="black"/>
                  </a:solidFill>
                  <a:prstDash val="solid"/>
                </a:ln>
                <a:solidFill>
                  <a:srgbClr val="00B050"/>
                </a:solidFill>
                <a:effectLst>
                  <a:outerShdw blurRad="41275" dist="20320" dir="1800000" algn="tl" rotWithShape="0">
                    <a:srgbClr val="000000">
                      <a:alpha val="40000"/>
                    </a:srgbClr>
                  </a:outerShdw>
                </a:effectLst>
                <a:latin typeface="Trebuchet MS" panose="020B0603020202020204" pitchFamily="34" charset="0"/>
                <a:ea typeface="+mn-ea"/>
                <a:cs typeface="+mn-cs"/>
              </a:rPr>
              <a:t>Il </a:t>
            </a:r>
            <a:r>
              <a:rPr lang="it-IT" sz="2400" b="1" dirty="0">
                <a:ln w="12700">
                  <a:solidFill>
                    <a:prstClr val="black"/>
                  </a:solidFill>
                  <a:prstDash val="solid"/>
                </a:ln>
                <a:solidFill>
                  <a:srgbClr val="00B050"/>
                </a:solidFill>
                <a:effectLst>
                  <a:outerShdw blurRad="41275" dist="20320" dir="1800000" algn="tl" rotWithShape="0">
                    <a:srgbClr val="000000">
                      <a:alpha val="40000"/>
                    </a:srgbClr>
                  </a:outerShdw>
                </a:effectLst>
                <a:latin typeface="Trebuchet MS" panose="020B0603020202020204" pitchFamily="34" charset="0"/>
                <a:ea typeface="+mn-ea"/>
                <a:cs typeface="+mn-cs"/>
              </a:rPr>
              <a:t>percorso</a:t>
            </a:r>
            <a:r>
              <a:rPr lang="it-IT" sz="2400" b="1" dirty="0">
                <a:ln w="12700">
                  <a:solidFill>
                    <a:prstClr val="black"/>
                  </a:solidFill>
                  <a:prstDash val="solid"/>
                </a:ln>
                <a:solidFill>
                  <a:srgbClr val="00B050"/>
                </a:solidFill>
                <a:effectLst>
                  <a:outerShdw blurRad="41275" dist="20320" dir="1800000" algn="tl" rotWithShape="0">
                    <a:srgbClr val="000000">
                      <a:alpha val="40000"/>
                    </a:srgbClr>
                  </a:outerShdw>
                </a:effectLst>
                <a:latin typeface="Trebuchet MS" panose="020B0603020202020204" pitchFamily="34" charset="0"/>
                <a:ea typeface="+mn-ea"/>
                <a:cs typeface="+mn-cs"/>
              </a:rPr>
              <a:t> del progetto IPOGEO </a:t>
            </a:r>
            <a:r>
              <a:rPr lang="it-IT" sz="2400" b="1" dirty="0" smtClean="0">
                <a:ln w="12700">
                  <a:solidFill>
                    <a:prstClr val="black"/>
                  </a:solidFill>
                  <a:prstDash val="solid"/>
                </a:ln>
                <a:solidFill>
                  <a:srgbClr val="00B050"/>
                </a:solidFill>
                <a:effectLst>
                  <a:outerShdw blurRad="41275" dist="20320" dir="1800000" algn="tl" rotWithShape="0">
                    <a:srgbClr val="000000">
                      <a:alpha val="40000"/>
                    </a:srgbClr>
                  </a:outerShdw>
                </a:effectLst>
                <a:latin typeface="Trebuchet MS" panose="020B0603020202020204" pitchFamily="34" charset="0"/>
                <a:ea typeface="+mn-ea"/>
                <a:cs typeface="+mn-cs"/>
              </a:rPr>
              <a:t>di Melinda </a:t>
            </a:r>
            <a:endParaRPr lang="it-IT" sz="2400" b="1" dirty="0" smtClean="0">
              <a:solidFill>
                <a:srgbClr val="000099"/>
              </a:solidFill>
            </a:endParaRPr>
          </a:p>
        </p:txBody>
      </p:sp>
      <p:graphicFrame>
        <p:nvGraphicFramePr>
          <p:cNvPr id="3" name="Tabella 2"/>
          <p:cNvGraphicFramePr>
            <a:graphicFrameLocks noGrp="1"/>
          </p:cNvGraphicFramePr>
          <p:nvPr>
            <p:extLst>
              <p:ext uri="{D42A27DB-BD31-4B8C-83A1-F6EECF244321}">
                <p14:modId xmlns:p14="http://schemas.microsoft.com/office/powerpoint/2010/main" val="720472426"/>
              </p:ext>
            </p:extLst>
          </p:nvPr>
        </p:nvGraphicFramePr>
        <p:xfrm>
          <a:off x="899587" y="1129095"/>
          <a:ext cx="7560994" cy="5036209"/>
        </p:xfrm>
        <a:graphic>
          <a:graphicData uri="http://schemas.openxmlformats.org/drawingml/2006/table">
            <a:tbl>
              <a:tblPr firstCol="1" bandRow="1">
                <a:tableStyleId>{5C22544A-7EE6-4342-B048-85BDC9FD1C3A}</a:tableStyleId>
              </a:tblPr>
              <a:tblGrid>
                <a:gridCol w="1512173"/>
                <a:gridCol w="6048821"/>
              </a:tblGrid>
              <a:tr h="467856">
                <a:tc>
                  <a:txBody>
                    <a:bodyPr/>
                    <a:lstStyle/>
                    <a:p>
                      <a:r>
                        <a:rPr lang="it-IT" sz="2000" dirty="0" smtClean="0"/>
                        <a:t>Gen. 2010</a:t>
                      </a:r>
                      <a:endParaRPr lang="it-IT" sz="2000" dirty="0"/>
                    </a:p>
                  </a:txBody>
                  <a:tcPr/>
                </a:tc>
                <a:tc>
                  <a:txBody>
                    <a:bodyPr/>
                    <a:lstStyle/>
                    <a:p>
                      <a:r>
                        <a:rPr lang="it-IT" sz="2000" dirty="0" smtClean="0"/>
                        <a:t>Previsioni di produzione: +50.000 </a:t>
                      </a:r>
                      <a:r>
                        <a:rPr lang="it-IT" sz="2000" dirty="0" err="1" smtClean="0"/>
                        <a:t>tons</a:t>
                      </a:r>
                      <a:r>
                        <a:rPr lang="it-IT" sz="2000" dirty="0" smtClean="0"/>
                        <a:t>. </a:t>
                      </a:r>
                      <a:r>
                        <a:rPr lang="it-IT" sz="2000" dirty="0" smtClean="0"/>
                        <a:t>nel</a:t>
                      </a:r>
                      <a:r>
                        <a:rPr lang="it-IT" sz="2000" baseline="0" dirty="0" smtClean="0"/>
                        <a:t> 2020</a:t>
                      </a:r>
                      <a:endParaRPr lang="it-IT" sz="2000" dirty="0"/>
                    </a:p>
                  </a:txBody>
                  <a:tcPr/>
                </a:tc>
              </a:tr>
              <a:tr h="687129">
                <a:tc>
                  <a:txBody>
                    <a:bodyPr/>
                    <a:lstStyle/>
                    <a:p>
                      <a:r>
                        <a:rPr lang="it-IT" sz="2000" dirty="0" err="1" smtClean="0"/>
                        <a:t>Lug</a:t>
                      </a:r>
                      <a:r>
                        <a:rPr lang="it-IT" sz="2000" dirty="0" smtClean="0"/>
                        <a:t>. 2010</a:t>
                      </a:r>
                      <a:endParaRPr lang="it-IT" sz="2000" dirty="0"/>
                    </a:p>
                  </a:txBody>
                  <a:tcPr/>
                </a:tc>
                <a:tc>
                  <a:txBody>
                    <a:bodyPr/>
                    <a:lstStyle/>
                    <a:p>
                      <a:r>
                        <a:rPr lang="it-IT" sz="2000" dirty="0" smtClean="0"/>
                        <a:t>Piano industriale:</a:t>
                      </a:r>
                      <a:r>
                        <a:rPr lang="it-IT" sz="2000" baseline="0" dirty="0" smtClean="0"/>
                        <a:t> obiettivo adattare la dotazione di </a:t>
                      </a:r>
                      <a:r>
                        <a:rPr lang="it-IT" sz="2000" baseline="0" dirty="0" smtClean="0"/>
                        <a:t>cassoni, celle, centri </a:t>
                      </a:r>
                      <a:r>
                        <a:rPr lang="it-IT" sz="2000" baseline="0" dirty="0" smtClean="0"/>
                        <a:t>confezionamento  alla  produzione prevista</a:t>
                      </a:r>
                      <a:endParaRPr lang="it-IT" sz="2000" dirty="0"/>
                    </a:p>
                  </a:txBody>
                  <a:tcPr/>
                </a:tc>
              </a:tr>
              <a:tr h="648072">
                <a:tc>
                  <a:txBody>
                    <a:bodyPr/>
                    <a:lstStyle/>
                    <a:p>
                      <a:r>
                        <a:rPr lang="it-IT" sz="2000" dirty="0" smtClean="0"/>
                        <a:t>2011</a:t>
                      </a:r>
                      <a:endParaRPr lang="it-IT" sz="2000" dirty="0"/>
                    </a:p>
                  </a:txBody>
                  <a:tcPr/>
                </a:tc>
                <a:tc>
                  <a:txBody>
                    <a:bodyPr/>
                    <a:lstStyle/>
                    <a:p>
                      <a:r>
                        <a:rPr lang="it-IT" sz="2000" dirty="0" smtClean="0"/>
                        <a:t>Dall’ idea di Stefano Odorizzi nasce</a:t>
                      </a:r>
                      <a:r>
                        <a:rPr lang="it-IT" sz="2000" baseline="0" dirty="0" smtClean="0"/>
                        <a:t> l’ipotesi di frigo-conservare mele in A.C. in ambiente ipogeo</a:t>
                      </a:r>
                      <a:endParaRPr lang="it-IT" sz="2000" dirty="0"/>
                    </a:p>
                  </a:txBody>
                  <a:tcPr/>
                </a:tc>
              </a:tr>
              <a:tr h="438244">
                <a:tc>
                  <a:txBody>
                    <a:bodyPr/>
                    <a:lstStyle/>
                    <a:p>
                      <a:r>
                        <a:rPr lang="it-IT" sz="2000" dirty="0" err="1" smtClean="0"/>
                        <a:t>Nov</a:t>
                      </a:r>
                      <a:r>
                        <a:rPr lang="it-IT" sz="2000" dirty="0" smtClean="0"/>
                        <a:t>. 2011</a:t>
                      </a:r>
                      <a:endParaRPr lang="it-IT" sz="2000" dirty="0"/>
                    </a:p>
                  </a:txBody>
                  <a:tcPr/>
                </a:tc>
                <a:tc>
                  <a:txBody>
                    <a:bodyPr/>
                    <a:lstStyle/>
                    <a:p>
                      <a:r>
                        <a:rPr lang="it-IT" sz="2000" dirty="0" smtClean="0"/>
                        <a:t>Ricerca di base e modellazione</a:t>
                      </a:r>
                      <a:r>
                        <a:rPr lang="it-IT" sz="2000" baseline="0" dirty="0" smtClean="0"/>
                        <a:t> teorica</a:t>
                      </a:r>
                      <a:endParaRPr lang="it-IT" sz="2000" dirty="0"/>
                    </a:p>
                  </a:txBody>
                  <a:tcPr/>
                </a:tc>
              </a:tr>
              <a:tr h="502989">
                <a:tc>
                  <a:txBody>
                    <a:bodyPr/>
                    <a:lstStyle/>
                    <a:p>
                      <a:r>
                        <a:rPr lang="it-IT" sz="2000" dirty="0" smtClean="0"/>
                        <a:t>Mar. 2012</a:t>
                      </a:r>
                      <a:endParaRPr lang="it-IT" sz="2000" dirty="0"/>
                    </a:p>
                  </a:txBody>
                  <a:tcPr/>
                </a:tc>
                <a:tc>
                  <a:txBody>
                    <a:bodyPr/>
                    <a:lstStyle/>
                    <a:p>
                      <a:r>
                        <a:rPr lang="it-IT" sz="2000" dirty="0" smtClean="0"/>
                        <a:t>Cella prototipo (1000 </a:t>
                      </a:r>
                      <a:r>
                        <a:rPr lang="it-IT" sz="2000" dirty="0" err="1" smtClean="0"/>
                        <a:t>qli</a:t>
                      </a:r>
                      <a:r>
                        <a:rPr lang="it-IT" sz="2000" dirty="0" smtClean="0"/>
                        <a:t>. </a:t>
                      </a:r>
                      <a:r>
                        <a:rPr lang="it-IT" sz="2000" dirty="0" smtClean="0"/>
                        <a:t>)</a:t>
                      </a:r>
                      <a:endParaRPr lang="it-IT" sz="2000" dirty="0"/>
                    </a:p>
                  </a:txBody>
                  <a:tcPr/>
                </a:tc>
              </a:tr>
              <a:tr h="1698792">
                <a:tc>
                  <a:txBody>
                    <a:bodyPr/>
                    <a:lstStyle/>
                    <a:p>
                      <a:r>
                        <a:rPr lang="it-IT" sz="2000" dirty="0" smtClean="0"/>
                        <a:t>Apr.2012  </a:t>
                      </a:r>
                      <a:endParaRPr lang="it-IT" sz="2000" dirty="0" smtClean="0"/>
                    </a:p>
                    <a:p>
                      <a:r>
                        <a:rPr lang="it-IT" sz="2000" dirty="0" smtClean="0"/>
                        <a:t>Feb.2013</a:t>
                      </a:r>
                      <a:endParaRPr lang="it-IT" sz="2000" dirty="0" smtClean="0"/>
                    </a:p>
                    <a:p>
                      <a:r>
                        <a:rPr lang="it-IT" sz="2000" dirty="0" err="1" smtClean="0"/>
                        <a:t>Mag</a:t>
                      </a:r>
                      <a:r>
                        <a:rPr lang="it-IT" sz="2000" dirty="0" smtClean="0"/>
                        <a:t>. </a:t>
                      </a:r>
                      <a:r>
                        <a:rPr lang="it-IT" sz="2000" dirty="0" smtClean="0"/>
                        <a:t>2013</a:t>
                      </a:r>
                      <a:endParaRPr lang="it-IT" sz="2000" dirty="0" smtClean="0"/>
                    </a:p>
                    <a:p>
                      <a:r>
                        <a:rPr lang="it-IT" sz="2000" dirty="0" err="1" smtClean="0"/>
                        <a:t>Sett</a:t>
                      </a:r>
                      <a:r>
                        <a:rPr lang="it-IT" sz="2000" dirty="0" smtClean="0"/>
                        <a:t>. 2014</a:t>
                      </a:r>
                    </a:p>
                    <a:p>
                      <a:r>
                        <a:rPr lang="it-IT" sz="2000" dirty="0" err="1" smtClean="0"/>
                        <a:t>Sett</a:t>
                      </a:r>
                      <a:r>
                        <a:rPr lang="it-IT" sz="2000" dirty="0" smtClean="0"/>
                        <a:t> 2016</a:t>
                      </a:r>
                      <a:endParaRPr lang="it-IT" sz="2000" dirty="0"/>
                    </a:p>
                  </a:txBody>
                  <a:tcPr/>
                </a:tc>
                <a:tc>
                  <a:txBody>
                    <a:bodyPr/>
                    <a:lstStyle/>
                    <a:p>
                      <a:r>
                        <a:rPr lang="it-IT" sz="2000" dirty="0" smtClean="0"/>
                        <a:t>1 prova frigoconservazione (</a:t>
                      </a:r>
                      <a:r>
                        <a:rPr lang="it-IT" sz="1600" dirty="0" smtClean="0"/>
                        <a:t>aprile luglio 2012</a:t>
                      </a:r>
                      <a:r>
                        <a:rPr lang="it-IT" sz="2000" dirty="0" smtClean="0"/>
                        <a:t>)</a:t>
                      </a:r>
                    </a:p>
                    <a:p>
                      <a:r>
                        <a:rPr lang="it-IT" sz="2000" dirty="0" smtClean="0"/>
                        <a:t>2 prova frigoconservazione </a:t>
                      </a:r>
                      <a:r>
                        <a:rPr lang="it-IT" sz="1600" dirty="0" smtClean="0"/>
                        <a:t>(ottobre 2012-febbraio2013)</a:t>
                      </a:r>
                    </a:p>
                    <a:p>
                      <a:r>
                        <a:rPr lang="it-IT" sz="2000" dirty="0" smtClean="0"/>
                        <a:t>3 prova frigoconservazione (</a:t>
                      </a:r>
                      <a:r>
                        <a:rPr lang="it-IT" sz="1600" dirty="0" smtClean="0"/>
                        <a:t>maggio luglio 2013</a:t>
                      </a:r>
                      <a:r>
                        <a:rPr lang="it-IT" sz="2000" dirty="0" smtClean="0"/>
                        <a:t>)</a:t>
                      </a:r>
                    </a:p>
                    <a:p>
                      <a:r>
                        <a:rPr lang="it-IT" sz="2000" dirty="0" smtClean="0"/>
                        <a:t>Realizzazione primo lotto di celle 100.000 </a:t>
                      </a:r>
                      <a:r>
                        <a:rPr lang="it-IT" sz="2000" dirty="0" err="1" smtClean="0"/>
                        <a:t>qli</a:t>
                      </a:r>
                      <a:r>
                        <a:rPr lang="it-IT" sz="2000" dirty="0" smtClean="0"/>
                        <a:t>.</a:t>
                      </a:r>
                      <a:endParaRPr lang="it-IT" sz="2000" dirty="0" smtClean="0"/>
                    </a:p>
                    <a:p>
                      <a:r>
                        <a:rPr lang="it-IT" sz="2000" dirty="0" smtClean="0"/>
                        <a:t>Realizzazione secondo lotto di celle 90.000 </a:t>
                      </a:r>
                      <a:r>
                        <a:rPr lang="it-IT" sz="2000" dirty="0" err="1" smtClean="0"/>
                        <a:t>qli</a:t>
                      </a:r>
                      <a:r>
                        <a:rPr lang="it-IT" sz="2000" dirty="0" smtClean="0"/>
                        <a:t>.</a:t>
                      </a:r>
                      <a:endParaRPr lang="it-IT" sz="2000" dirty="0" smtClean="0"/>
                    </a:p>
                    <a:p>
                      <a:endParaRPr lang="it-IT" sz="2000" dirty="0"/>
                    </a:p>
                  </a:txBody>
                  <a:tcPr/>
                </a:tc>
              </a:tr>
            </a:tbl>
          </a:graphicData>
        </a:graphic>
      </p:graphicFrame>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0312" y="5661248"/>
            <a:ext cx="1711990" cy="1066256"/>
          </a:xfrm>
          <a:prstGeom prst="rect">
            <a:avLst/>
          </a:prstGeom>
        </p:spPr>
      </p:pic>
    </p:spTree>
    <p:extLst>
      <p:ext uri="{BB962C8B-B14F-4D97-AF65-F5344CB8AC3E}">
        <p14:creationId xmlns:p14="http://schemas.microsoft.com/office/powerpoint/2010/main" val="88711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611560" y="116648"/>
            <a:ext cx="792088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Bef>
                <a:spcPct val="0"/>
              </a:spcBef>
              <a:defRPr/>
            </a:pPr>
            <a:r>
              <a:rPr lang="it-IT" altLang="it-IT" sz="2400" b="1" dirty="0" smtClean="0">
                <a:solidFill>
                  <a:srgbClr val="0E2652"/>
                </a:solidFill>
                <a:effectLst>
                  <a:outerShdw blurRad="38100" dist="38100" dir="2700000" algn="tl">
                    <a:srgbClr val="000000">
                      <a:alpha val="43137"/>
                    </a:srgbClr>
                  </a:outerShdw>
                </a:effectLst>
                <a:latin typeface="Trebuchet MS" panose="020B0603020202020204" pitchFamily="34" charset="0"/>
              </a:rPr>
              <a:t>LE DIFFERENZE TRA MAGAZZINO EPIGEO ED IPOGEO</a:t>
            </a:r>
          </a:p>
        </p:txBody>
      </p:sp>
      <p:sp>
        <p:nvSpPr>
          <p:cNvPr id="2" name="Rettangolo 1"/>
          <p:cNvSpPr/>
          <p:nvPr/>
        </p:nvSpPr>
        <p:spPr>
          <a:xfrm>
            <a:off x="4526305" y="836712"/>
            <a:ext cx="45719" cy="3168352"/>
          </a:xfrm>
          <a:prstGeom prst="rect">
            <a:avLst/>
          </a:prstGeom>
          <a:solidFill>
            <a:srgbClr val="92D050"/>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it-IT">
              <a:solidFill>
                <a:prstClr val="white"/>
              </a:solidFill>
            </a:endParaRPr>
          </a:p>
        </p:txBody>
      </p:sp>
      <p:sp>
        <p:nvSpPr>
          <p:cNvPr id="3" name="Rettangolo 2"/>
          <p:cNvSpPr/>
          <p:nvPr/>
        </p:nvSpPr>
        <p:spPr>
          <a:xfrm>
            <a:off x="1" y="683404"/>
            <a:ext cx="4499992" cy="369332"/>
          </a:xfrm>
          <a:prstGeom prst="rect">
            <a:avLst/>
          </a:prstGeom>
        </p:spPr>
        <p:txBody>
          <a:bodyPr wrap="square">
            <a:spAutoFit/>
          </a:bodyPr>
          <a:lstStyle/>
          <a:p>
            <a:pPr algn="ctr"/>
            <a:r>
              <a:rPr lang="it-IT" altLang="it-IT" b="1" dirty="0">
                <a:solidFill>
                  <a:srgbClr val="0E2652"/>
                </a:solidFill>
                <a:effectLst>
                  <a:outerShdw blurRad="38100" dist="38100" dir="2700000" algn="tl">
                    <a:srgbClr val="000000">
                      <a:alpha val="43137"/>
                    </a:srgbClr>
                  </a:outerShdw>
                </a:effectLst>
                <a:latin typeface="Trebuchet MS" panose="020B0603020202020204" pitchFamily="34" charset="0"/>
              </a:rPr>
              <a:t>MAGAZZINO EPIGEO</a:t>
            </a:r>
            <a:endParaRPr lang="it-IT" dirty="0">
              <a:solidFill>
                <a:prstClr val="black"/>
              </a:solidFill>
            </a:endParaRPr>
          </a:p>
        </p:txBody>
      </p:sp>
      <p:sp>
        <p:nvSpPr>
          <p:cNvPr id="5" name="Rettangolo 4"/>
          <p:cNvSpPr/>
          <p:nvPr/>
        </p:nvSpPr>
        <p:spPr>
          <a:xfrm>
            <a:off x="4644008" y="692696"/>
            <a:ext cx="4499992" cy="369332"/>
          </a:xfrm>
          <a:prstGeom prst="rect">
            <a:avLst/>
          </a:prstGeom>
        </p:spPr>
        <p:txBody>
          <a:bodyPr wrap="square">
            <a:spAutoFit/>
          </a:bodyPr>
          <a:lstStyle/>
          <a:p>
            <a:pPr algn="ctr"/>
            <a:r>
              <a:rPr lang="it-IT" altLang="it-IT" b="1" dirty="0">
                <a:solidFill>
                  <a:srgbClr val="0E2652"/>
                </a:solidFill>
                <a:effectLst>
                  <a:outerShdw blurRad="38100" dist="38100" dir="2700000" algn="tl">
                    <a:srgbClr val="000000">
                      <a:alpha val="43137"/>
                    </a:srgbClr>
                  </a:outerShdw>
                </a:effectLst>
                <a:latin typeface="Trebuchet MS" panose="020B0603020202020204" pitchFamily="34" charset="0"/>
              </a:rPr>
              <a:t>MAGAZZINO IPOGEO</a:t>
            </a:r>
            <a:endParaRPr lang="it-IT" dirty="0">
              <a:solidFill>
                <a:prstClr val="black"/>
              </a:solidFill>
            </a:endParaRPr>
          </a:p>
        </p:txBody>
      </p:sp>
      <p:pic>
        <p:nvPicPr>
          <p:cNvPr id="1026" name="Picture 2" descr="http://lavocedellavaldinon.it/images/2015/GENNAIO/ipogeoMagazzin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1115125"/>
            <a:ext cx="2304256" cy="116174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378" y="1073916"/>
            <a:ext cx="2910526" cy="1202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7"/>
          <p:cNvSpPr txBox="1">
            <a:spLocks noChangeArrowheads="1"/>
          </p:cNvSpPr>
          <p:nvPr/>
        </p:nvSpPr>
        <p:spPr bwMode="auto">
          <a:xfrm>
            <a:off x="-569" y="2298358"/>
            <a:ext cx="45005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spcBef>
                <a:spcPts val="400"/>
              </a:spcBef>
            </a:pPr>
            <a:r>
              <a:rPr lang="it-IT" altLang="it-IT" sz="1600" b="1" dirty="0">
                <a:solidFill>
                  <a:srgbClr val="0E2652"/>
                </a:solidFill>
                <a:effectLst>
                  <a:outerShdw blurRad="38100" dist="38100" dir="2700000" algn="tl">
                    <a:srgbClr val="000000">
                      <a:alpha val="43137"/>
                    </a:srgbClr>
                  </a:outerShdw>
                </a:effectLst>
                <a:latin typeface="Trebuchet MS" panose="020B0603020202020204" pitchFamily="34" charset="0"/>
              </a:rPr>
              <a:t>Consumo specifico </a:t>
            </a:r>
            <a:r>
              <a:rPr lang="it-IT" altLang="it-IT" sz="1600" b="1" dirty="0" smtClean="0">
                <a:solidFill>
                  <a:srgbClr val="0E2652"/>
                </a:solidFill>
                <a:effectLst>
                  <a:outerShdw blurRad="38100" dist="38100" dir="2700000" algn="tl">
                    <a:srgbClr val="000000">
                      <a:alpha val="43137"/>
                    </a:srgbClr>
                  </a:outerShdw>
                </a:effectLst>
                <a:latin typeface="Trebuchet MS" panose="020B0603020202020204" pitchFamily="34" charset="0"/>
              </a:rPr>
              <a:t>isolante </a:t>
            </a:r>
            <a:r>
              <a:rPr lang="it-IT" altLang="it-IT" sz="1600" b="1" dirty="0">
                <a:solidFill>
                  <a:srgbClr val="C00000"/>
                </a:solidFill>
                <a:latin typeface="Calibri"/>
                <a:ea typeface="MS PGothic" pitchFamily="34" charset="-128"/>
                <a:cs typeface="Arial" pitchFamily="34" charset="0"/>
              </a:rPr>
              <a:t>1,9 mc/vagone</a:t>
            </a:r>
          </a:p>
        </p:txBody>
      </p:sp>
      <p:sp>
        <p:nvSpPr>
          <p:cNvPr id="9" name="Text Box 7"/>
          <p:cNvSpPr txBox="1">
            <a:spLocks noChangeArrowheads="1"/>
          </p:cNvSpPr>
          <p:nvPr/>
        </p:nvSpPr>
        <p:spPr bwMode="auto">
          <a:xfrm>
            <a:off x="4560751" y="2298358"/>
            <a:ext cx="45005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spcBef>
                <a:spcPts val="400"/>
              </a:spcBef>
            </a:pPr>
            <a:r>
              <a:rPr lang="it-IT" altLang="it-IT" sz="1600" b="1" dirty="0">
                <a:solidFill>
                  <a:srgbClr val="0E2652"/>
                </a:solidFill>
                <a:effectLst>
                  <a:outerShdw blurRad="38100" dist="38100" dir="2700000" algn="tl">
                    <a:srgbClr val="000000">
                      <a:alpha val="43137"/>
                    </a:srgbClr>
                  </a:outerShdw>
                </a:effectLst>
                <a:latin typeface="Trebuchet MS" panose="020B0603020202020204" pitchFamily="34" charset="0"/>
              </a:rPr>
              <a:t>Consumo specifico </a:t>
            </a:r>
            <a:r>
              <a:rPr lang="it-IT" altLang="it-IT" sz="1600" b="1" dirty="0" smtClean="0">
                <a:solidFill>
                  <a:srgbClr val="0E2652"/>
                </a:solidFill>
                <a:effectLst>
                  <a:outerShdw blurRad="38100" dist="38100" dir="2700000" algn="tl">
                    <a:srgbClr val="000000">
                      <a:alpha val="43137"/>
                    </a:srgbClr>
                  </a:outerShdw>
                </a:effectLst>
                <a:latin typeface="Trebuchet MS" panose="020B0603020202020204" pitchFamily="34" charset="0"/>
              </a:rPr>
              <a:t>isolante </a:t>
            </a:r>
            <a:r>
              <a:rPr lang="it-IT" altLang="it-IT" sz="1600" b="1" dirty="0">
                <a:solidFill>
                  <a:srgbClr val="C00000"/>
                </a:solidFill>
                <a:latin typeface="Calibri"/>
                <a:ea typeface="MS PGothic" pitchFamily="34" charset="-128"/>
                <a:cs typeface="Arial" pitchFamily="34" charset="0"/>
              </a:rPr>
              <a:t>0 mc/vagone</a:t>
            </a:r>
          </a:p>
        </p:txBody>
      </p:sp>
      <p:sp>
        <p:nvSpPr>
          <p:cNvPr id="4" name="Rettangolo 3"/>
          <p:cNvSpPr/>
          <p:nvPr/>
        </p:nvSpPr>
        <p:spPr>
          <a:xfrm>
            <a:off x="1" y="2638317"/>
            <a:ext cx="4572000" cy="933589"/>
          </a:xfrm>
          <a:prstGeom prst="rect">
            <a:avLst/>
          </a:prstGeom>
        </p:spPr>
        <p:txBody>
          <a:bodyPr>
            <a:spAutoFit/>
          </a:bodyPr>
          <a:lstStyle/>
          <a:p>
            <a:pPr algn="ctr">
              <a:spcBef>
                <a:spcPts val="400"/>
              </a:spcBef>
            </a:pPr>
            <a:r>
              <a:rPr lang="it-IT" altLang="it-IT" sz="1600" b="1" dirty="0">
                <a:solidFill>
                  <a:srgbClr val="0E2652"/>
                </a:solidFill>
                <a:effectLst>
                  <a:outerShdw blurRad="38100" dist="38100" dir="2700000" algn="tl">
                    <a:srgbClr val="000000">
                      <a:alpha val="43137"/>
                    </a:srgbClr>
                  </a:outerShdw>
                </a:effectLst>
                <a:latin typeface="Trebuchet MS" panose="020B0603020202020204" pitchFamily="34" charset="0"/>
              </a:rPr>
              <a:t>Consumo specifico territorio</a:t>
            </a:r>
          </a:p>
          <a:p>
            <a:pPr algn="ctr">
              <a:spcBef>
                <a:spcPts val="400"/>
              </a:spcBef>
            </a:pPr>
            <a:r>
              <a:rPr lang="it-IT" altLang="it-IT" sz="1600" b="1" dirty="0">
                <a:solidFill>
                  <a:srgbClr val="0E2652"/>
                </a:solidFill>
                <a:effectLst>
                  <a:outerShdw blurRad="38100" dist="38100" dir="2700000" algn="tl">
                    <a:srgbClr val="000000">
                      <a:alpha val="43137"/>
                    </a:srgbClr>
                  </a:outerShdw>
                </a:effectLst>
                <a:latin typeface="Trebuchet MS" panose="020B0603020202020204" pitchFamily="34" charset="0"/>
              </a:rPr>
              <a:t> </a:t>
            </a:r>
            <a:r>
              <a:rPr lang="it-IT" altLang="it-IT" sz="1600" b="1" dirty="0">
                <a:solidFill>
                  <a:srgbClr val="C00000"/>
                </a:solidFill>
                <a:ea typeface="MS PGothic" pitchFamily="34" charset="-128"/>
                <a:cs typeface="Arial" pitchFamily="34" charset="0"/>
              </a:rPr>
              <a:t>0,45 mq/t (Conservazione)</a:t>
            </a:r>
          </a:p>
          <a:p>
            <a:pPr algn="ctr">
              <a:spcBef>
                <a:spcPts val="400"/>
              </a:spcBef>
            </a:pPr>
            <a:r>
              <a:rPr lang="it-IT" altLang="it-IT" sz="1600" b="1" dirty="0">
                <a:solidFill>
                  <a:srgbClr val="C00000"/>
                </a:solidFill>
                <a:ea typeface="MS PGothic" pitchFamily="34" charset="-128"/>
                <a:cs typeface="Arial" pitchFamily="34" charset="0"/>
              </a:rPr>
              <a:t>0,22 mq/t (Deposito </a:t>
            </a:r>
            <a:r>
              <a:rPr lang="it-IT" altLang="it-IT" sz="1600" b="1" dirty="0" err="1">
                <a:solidFill>
                  <a:srgbClr val="C00000"/>
                </a:solidFill>
                <a:ea typeface="MS PGothic" pitchFamily="34" charset="-128"/>
                <a:cs typeface="Arial" pitchFamily="34" charset="0"/>
              </a:rPr>
              <a:t>bins</a:t>
            </a:r>
            <a:r>
              <a:rPr lang="it-IT" altLang="it-IT" sz="1600" b="1" dirty="0">
                <a:solidFill>
                  <a:srgbClr val="C00000"/>
                </a:solidFill>
                <a:ea typeface="MS PGothic" pitchFamily="34" charset="-128"/>
                <a:cs typeface="Arial" pitchFamily="34" charset="0"/>
              </a:rPr>
              <a:t>)</a:t>
            </a:r>
            <a:endParaRPr lang="it-IT" sz="1600" dirty="0">
              <a:solidFill>
                <a:prstClr val="black"/>
              </a:solidFill>
            </a:endParaRPr>
          </a:p>
        </p:txBody>
      </p:sp>
      <p:sp>
        <p:nvSpPr>
          <p:cNvPr id="11" name="Rettangolo 10"/>
          <p:cNvSpPr/>
          <p:nvPr/>
        </p:nvSpPr>
        <p:spPr>
          <a:xfrm>
            <a:off x="4590256" y="2657244"/>
            <a:ext cx="4572000" cy="933589"/>
          </a:xfrm>
          <a:prstGeom prst="rect">
            <a:avLst/>
          </a:prstGeom>
        </p:spPr>
        <p:txBody>
          <a:bodyPr>
            <a:spAutoFit/>
          </a:bodyPr>
          <a:lstStyle/>
          <a:p>
            <a:pPr algn="ctr">
              <a:spcBef>
                <a:spcPts val="400"/>
              </a:spcBef>
            </a:pPr>
            <a:r>
              <a:rPr lang="it-IT" altLang="it-IT" sz="1600" b="1" dirty="0">
                <a:solidFill>
                  <a:srgbClr val="0E2652"/>
                </a:solidFill>
                <a:effectLst>
                  <a:outerShdw blurRad="38100" dist="38100" dir="2700000" algn="tl">
                    <a:srgbClr val="000000">
                      <a:alpha val="43137"/>
                    </a:srgbClr>
                  </a:outerShdw>
                </a:effectLst>
                <a:latin typeface="Trebuchet MS" panose="020B0603020202020204" pitchFamily="34" charset="0"/>
              </a:rPr>
              <a:t>Consumo specifico territorio</a:t>
            </a:r>
          </a:p>
          <a:p>
            <a:pPr algn="ctr">
              <a:spcBef>
                <a:spcPts val="400"/>
              </a:spcBef>
            </a:pPr>
            <a:r>
              <a:rPr lang="it-IT" altLang="it-IT" sz="1600" b="1" dirty="0">
                <a:solidFill>
                  <a:srgbClr val="0E2652"/>
                </a:solidFill>
                <a:effectLst>
                  <a:outerShdw blurRad="38100" dist="38100" dir="2700000" algn="tl">
                    <a:srgbClr val="000000">
                      <a:alpha val="43137"/>
                    </a:srgbClr>
                  </a:outerShdw>
                </a:effectLst>
                <a:latin typeface="Trebuchet MS" panose="020B0603020202020204" pitchFamily="34" charset="0"/>
              </a:rPr>
              <a:t> </a:t>
            </a:r>
            <a:r>
              <a:rPr lang="it-IT" altLang="it-IT" sz="1600" b="1" dirty="0">
                <a:solidFill>
                  <a:srgbClr val="C00000"/>
                </a:solidFill>
                <a:ea typeface="MS PGothic" pitchFamily="34" charset="-128"/>
                <a:cs typeface="Arial" pitchFamily="34" charset="0"/>
              </a:rPr>
              <a:t>0 mq/t (Conservazione)</a:t>
            </a:r>
          </a:p>
          <a:p>
            <a:pPr algn="ctr">
              <a:spcBef>
                <a:spcPts val="400"/>
              </a:spcBef>
            </a:pPr>
            <a:r>
              <a:rPr lang="it-IT" altLang="it-IT" sz="1600" b="1" dirty="0">
                <a:solidFill>
                  <a:srgbClr val="C00000"/>
                </a:solidFill>
                <a:ea typeface="MS PGothic" pitchFamily="34" charset="-128"/>
                <a:cs typeface="Arial" pitchFamily="34" charset="0"/>
              </a:rPr>
              <a:t>0 mq/t (Deposito </a:t>
            </a:r>
            <a:r>
              <a:rPr lang="it-IT" altLang="it-IT" sz="1600" b="1" dirty="0" err="1">
                <a:solidFill>
                  <a:srgbClr val="C00000"/>
                </a:solidFill>
                <a:ea typeface="MS PGothic" pitchFamily="34" charset="-128"/>
                <a:cs typeface="Arial" pitchFamily="34" charset="0"/>
              </a:rPr>
              <a:t>bins</a:t>
            </a:r>
            <a:r>
              <a:rPr lang="it-IT" altLang="it-IT" sz="1600" b="1" dirty="0">
                <a:solidFill>
                  <a:srgbClr val="C00000"/>
                </a:solidFill>
                <a:ea typeface="MS PGothic" pitchFamily="34" charset="-128"/>
                <a:cs typeface="Arial" pitchFamily="34" charset="0"/>
              </a:rPr>
              <a:t>)</a:t>
            </a:r>
            <a:endParaRPr lang="it-IT" sz="1600" dirty="0">
              <a:solidFill>
                <a:prstClr val="black"/>
              </a:solidFill>
            </a:endParaRPr>
          </a:p>
        </p:txBody>
      </p:sp>
      <p:sp>
        <p:nvSpPr>
          <p:cNvPr id="12" name="Text Box 7"/>
          <p:cNvSpPr txBox="1">
            <a:spLocks noChangeArrowheads="1"/>
          </p:cNvSpPr>
          <p:nvPr/>
        </p:nvSpPr>
        <p:spPr bwMode="auto">
          <a:xfrm>
            <a:off x="-26765" y="3513008"/>
            <a:ext cx="4526757" cy="63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spcBef>
                <a:spcPts val="400"/>
              </a:spcBef>
            </a:pPr>
            <a:r>
              <a:rPr lang="it-IT" altLang="it-IT" sz="1600" b="1" dirty="0">
                <a:solidFill>
                  <a:srgbClr val="0E2652"/>
                </a:solidFill>
                <a:effectLst>
                  <a:outerShdw blurRad="38100" dist="38100" dir="2700000" algn="tl">
                    <a:srgbClr val="000000">
                      <a:alpha val="43137"/>
                    </a:srgbClr>
                  </a:outerShdw>
                </a:effectLst>
                <a:latin typeface="Trebuchet MS" panose="020B0603020202020204" pitchFamily="34" charset="0"/>
              </a:rPr>
              <a:t>Consumo acqua per gruppi frigo</a:t>
            </a:r>
          </a:p>
          <a:p>
            <a:pPr algn="ctr" eaLnBrk="1" hangingPunct="1">
              <a:spcBef>
                <a:spcPts val="400"/>
              </a:spcBef>
            </a:pPr>
            <a:r>
              <a:rPr lang="it-IT" altLang="it-IT" sz="1600" b="1" dirty="0">
                <a:solidFill>
                  <a:srgbClr val="C00000"/>
                </a:solidFill>
                <a:latin typeface="Calibri"/>
                <a:ea typeface="MS PGothic" pitchFamily="34" charset="-128"/>
                <a:cs typeface="Arial" pitchFamily="34" charset="0"/>
              </a:rPr>
              <a:t>3</a:t>
            </a:r>
            <a:r>
              <a:rPr lang="it-IT" altLang="it-IT" sz="1600" b="1" smtClean="0">
                <a:solidFill>
                  <a:srgbClr val="C00000"/>
                </a:solidFill>
                <a:latin typeface="Calibri"/>
                <a:ea typeface="MS PGothic" pitchFamily="34" charset="-128"/>
                <a:cs typeface="Arial" pitchFamily="34" charset="0"/>
              </a:rPr>
              <a:t>0.000 </a:t>
            </a:r>
            <a:r>
              <a:rPr lang="it-IT" altLang="it-IT" sz="1600" b="1" dirty="0">
                <a:solidFill>
                  <a:srgbClr val="C00000"/>
                </a:solidFill>
                <a:latin typeface="Calibri"/>
                <a:ea typeface="MS PGothic" pitchFamily="34" charset="-128"/>
                <a:cs typeface="Arial" pitchFamily="34" charset="0"/>
              </a:rPr>
              <a:t>mc/anno</a:t>
            </a:r>
          </a:p>
        </p:txBody>
      </p:sp>
      <p:sp>
        <p:nvSpPr>
          <p:cNvPr id="13" name="Text Box 7"/>
          <p:cNvSpPr txBox="1">
            <a:spLocks noChangeArrowheads="1"/>
          </p:cNvSpPr>
          <p:nvPr/>
        </p:nvSpPr>
        <p:spPr bwMode="auto">
          <a:xfrm>
            <a:off x="4563915" y="3571891"/>
            <a:ext cx="4526757" cy="63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hangingPunct="1">
              <a:spcBef>
                <a:spcPts val="400"/>
              </a:spcBef>
            </a:pPr>
            <a:r>
              <a:rPr lang="it-IT" altLang="it-IT" sz="1600" b="1" dirty="0">
                <a:solidFill>
                  <a:srgbClr val="0E2652"/>
                </a:solidFill>
                <a:effectLst>
                  <a:outerShdw blurRad="38100" dist="38100" dir="2700000" algn="tl">
                    <a:srgbClr val="000000">
                      <a:alpha val="43137"/>
                    </a:srgbClr>
                  </a:outerShdw>
                </a:effectLst>
                <a:latin typeface="Trebuchet MS" panose="020B0603020202020204" pitchFamily="34" charset="0"/>
              </a:rPr>
              <a:t>Consumo acqua per gruppi frigo</a:t>
            </a:r>
          </a:p>
          <a:p>
            <a:pPr algn="ctr" eaLnBrk="1" hangingPunct="1">
              <a:spcBef>
                <a:spcPts val="400"/>
              </a:spcBef>
            </a:pPr>
            <a:r>
              <a:rPr lang="it-IT" altLang="it-IT" sz="1600" b="1" dirty="0">
                <a:solidFill>
                  <a:srgbClr val="C00000"/>
                </a:solidFill>
                <a:latin typeface="Calibri"/>
                <a:ea typeface="MS PGothic" pitchFamily="34" charset="-128"/>
                <a:cs typeface="Arial" pitchFamily="34" charset="0"/>
              </a:rPr>
              <a:t>0 mc/anno</a:t>
            </a:r>
          </a:p>
        </p:txBody>
      </p:sp>
      <p:sp>
        <p:nvSpPr>
          <p:cNvPr id="6" name="Rettangolo 5"/>
          <p:cNvSpPr/>
          <p:nvPr/>
        </p:nvSpPr>
        <p:spPr>
          <a:xfrm>
            <a:off x="179524" y="4163596"/>
            <a:ext cx="8784977" cy="156966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it-IT" sz="1600" kern="0" dirty="0">
                <a:solidFill>
                  <a:srgbClr val="2D2D8A">
                    <a:lumMod val="75000"/>
                  </a:srgbClr>
                </a:solidFill>
                <a:latin typeface="Trebuchet MS" panose="020B0603020202020204" pitchFamily="34" charset="0"/>
              </a:rPr>
              <a:t>Il nuovo magazzino sotterraneo di </a:t>
            </a:r>
            <a:r>
              <a:rPr lang="it-IT" sz="1600" b="1" kern="0" dirty="0">
                <a:solidFill>
                  <a:srgbClr val="2D2D8A">
                    <a:lumMod val="75000"/>
                  </a:srgbClr>
                </a:solidFill>
                <a:latin typeface="Trebuchet MS" panose="020B0603020202020204" pitchFamily="34" charset="0"/>
              </a:rPr>
              <a:t>Melinda riduce l’impronta ambientale </a:t>
            </a:r>
            <a:r>
              <a:rPr lang="it-IT" sz="1600" kern="0" dirty="0">
                <a:solidFill>
                  <a:srgbClr val="2D2D8A">
                    <a:lumMod val="75000"/>
                  </a:srgbClr>
                </a:solidFill>
                <a:latin typeface="Trebuchet MS" panose="020B0603020202020204" pitchFamily="34" charset="0"/>
              </a:rPr>
              <a:t>del processo di frigoconservazione attraverso </a:t>
            </a:r>
            <a:r>
              <a:rPr lang="it-IT" sz="1600" b="1" kern="0" dirty="0">
                <a:solidFill>
                  <a:srgbClr val="2D2D8A">
                    <a:lumMod val="75000"/>
                  </a:srgbClr>
                </a:solidFill>
                <a:latin typeface="Trebuchet MS" panose="020B0603020202020204" pitchFamily="34" charset="0"/>
              </a:rPr>
              <a:t>l’eliminazione degli isolanti artificiali </a:t>
            </a:r>
            <a:r>
              <a:rPr lang="it-IT" sz="1600" kern="0" dirty="0">
                <a:solidFill>
                  <a:srgbClr val="2D2D8A">
                    <a:lumMod val="75000"/>
                  </a:srgbClr>
                </a:solidFill>
                <a:latin typeface="Trebuchet MS" panose="020B0603020202020204" pitchFamily="34" charset="0"/>
              </a:rPr>
              <a:t>e </a:t>
            </a:r>
            <a:r>
              <a:rPr lang="it-IT" sz="1600" b="1" kern="0" dirty="0">
                <a:solidFill>
                  <a:srgbClr val="2D2D8A">
                    <a:lumMod val="75000"/>
                  </a:srgbClr>
                </a:solidFill>
                <a:latin typeface="Trebuchet MS" panose="020B0603020202020204" pitchFamily="34" charset="0"/>
              </a:rPr>
              <a:t>azzerando i consumi di acqua </a:t>
            </a:r>
            <a:r>
              <a:rPr lang="it-IT" sz="1600" kern="0" dirty="0">
                <a:solidFill>
                  <a:srgbClr val="2D2D8A">
                    <a:lumMod val="75000"/>
                  </a:srgbClr>
                </a:solidFill>
                <a:latin typeface="Trebuchet MS" panose="020B0603020202020204" pitchFamily="34" charset="0"/>
              </a:rPr>
              <a:t>a scopo industriale di cui gli impianti frigo tradizionali necessitano. La realizzazione ha contribuito poi al </a:t>
            </a:r>
            <a:r>
              <a:rPr lang="it-IT" sz="1600" b="1" kern="0" dirty="0">
                <a:solidFill>
                  <a:srgbClr val="2D2D8A">
                    <a:lumMod val="75000"/>
                  </a:srgbClr>
                </a:solidFill>
                <a:latin typeface="Trebuchet MS" panose="020B0603020202020204" pitchFamily="34" charset="0"/>
              </a:rPr>
              <a:t>rispetto del territorio e del paesaggio</a:t>
            </a:r>
            <a:r>
              <a:rPr lang="it-IT" sz="1600" kern="0" dirty="0">
                <a:solidFill>
                  <a:srgbClr val="2D2D8A">
                    <a:lumMod val="75000"/>
                  </a:srgbClr>
                </a:solidFill>
                <a:latin typeface="Trebuchet MS" panose="020B0603020202020204" pitchFamily="34" charset="0"/>
              </a:rPr>
              <a:t> evitando la costruzione di nuovi volumi su oltre </a:t>
            </a:r>
            <a:r>
              <a:rPr lang="it-IT" sz="1600" kern="0" dirty="0" smtClean="0">
                <a:solidFill>
                  <a:srgbClr val="2D2D8A">
                    <a:lumMod val="75000"/>
                  </a:srgbClr>
                </a:solidFill>
                <a:latin typeface="Trebuchet MS" panose="020B0603020202020204" pitchFamily="34" charset="0"/>
              </a:rPr>
              <a:t>25.000 </a:t>
            </a:r>
            <a:r>
              <a:rPr lang="it-IT" sz="1600" kern="0" dirty="0">
                <a:solidFill>
                  <a:srgbClr val="2D2D8A">
                    <a:lumMod val="75000"/>
                  </a:srgbClr>
                </a:solidFill>
                <a:latin typeface="Trebuchet MS" panose="020B0603020202020204" pitchFamily="34" charset="0"/>
              </a:rPr>
              <a:t>metri quadrati di superficie che rimane a servizio dell’agricoltura </a:t>
            </a:r>
          </a:p>
          <a:p>
            <a:r>
              <a:rPr lang="it-IT" sz="1600" kern="0" dirty="0">
                <a:solidFill>
                  <a:srgbClr val="2D2D8A">
                    <a:lumMod val="75000"/>
                  </a:srgbClr>
                </a:solidFill>
                <a:latin typeface="Trebuchet MS" panose="020B0603020202020204" pitchFamily="34" charset="0"/>
              </a:rPr>
              <a:t>e della comunità </a:t>
            </a:r>
            <a:r>
              <a:rPr lang="it-IT" sz="1600" b="1" kern="0" dirty="0" smtClean="0">
                <a:solidFill>
                  <a:srgbClr val="2D2D8A">
                    <a:lumMod val="75000"/>
                  </a:srgbClr>
                </a:solidFill>
                <a:latin typeface="Trebuchet MS" panose="020B0603020202020204" pitchFamily="34" charset="0"/>
              </a:rPr>
              <a:t>locale . Importanti sono poi i risparmi energetici </a:t>
            </a:r>
            <a:r>
              <a:rPr lang="it-IT" sz="1600" kern="0" dirty="0" smtClean="0">
                <a:solidFill>
                  <a:srgbClr val="2D2D8A">
                    <a:lumMod val="75000"/>
                  </a:srgbClr>
                </a:solidFill>
                <a:latin typeface="Trebuchet MS" panose="020B0603020202020204" pitchFamily="34" charset="0"/>
              </a:rPr>
              <a:t>. </a:t>
            </a:r>
            <a:endParaRPr lang="it-IT" sz="1600" kern="0" dirty="0">
              <a:solidFill>
                <a:srgbClr val="2D2D8A">
                  <a:lumMod val="75000"/>
                </a:srgbClr>
              </a:solidFill>
              <a:latin typeface="Trebuchet MS" panose="020B0603020202020204" pitchFamily="34" charset="0"/>
            </a:endParaRPr>
          </a:p>
        </p:txBody>
      </p:sp>
    </p:spTree>
    <p:extLst>
      <p:ext uri="{BB962C8B-B14F-4D97-AF65-F5344CB8AC3E}">
        <p14:creationId xmlns:p14="http://schemas.microsoft.com/office/powerpoint/2010/main" val="3790569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6"/>
          <p:cNvPicPr>
            <a:picLocks noChangeAspect="1"/>
          </p:cNvPicPr>
          <p:nvPr/>
        </p:nvPicPr>
        <p:blipFill>
          <a:blip r:embed="rId2">
            <a:extLst>
              <a:ext uri="{28A0092B-C50C-407E-A947-70E740481C1C}">
                <a14:useLocalDpi xmlns:a14="http://schemas.microsoft.com/office/drawing/2010/main" val="0"/>
              </a:ext>
            </a:extLst>
          </a:blip>
          <a:srcRect l="19411"/>
          <a:stretch>
            <a:fillRect/>
          </a:stretch>
        </p:blipFill>
        <p:spPr bwMode="auto">
          <a:xfrm>
            <a:off x="5340351" y="5208592"/>
            <a:ext cx="2436812" cy="1500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magin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9797" y="5229200"/>
            <a:ext cx="2640559" cy="1500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title"/>
          </p:nvPr>
        </p:nvSpPr>
        <p:spPr>
          <a:xfrm>
            <a:off x="1" y="356659"/>
            <a:ext cx="9144000" cy="720080"/>
          </a:xfrm>
        </p:spPr>
        <p:txBody>
          <a:bodyPr>
            <a:normAutofit fontScale="90000"/>
          </a:bodyPr>
          <a:lstStyle/>
          <a:p>
            <a:r>
              <a:rPr lang="it-IT" sz="2700" b="1" dirty="0">
                <a:ln w="12700">
                  <a:solidFill>
                    <a:srgbClr val="1F497D">
                      <a:satMod val="155000"/>
                    </a:srgbClr>
                  </a:solidFill>
                  <a:prstDash val="solid"/>
                </a:ln>
                <a:solidFill>
                  <a:srgbClr val="002060"/>
                </a:solidFill>
                <a:effectLst>
                  <a:outerShdw blurRad="41275" dist="20320" dir="1800000" algn="tl" rotWithShape="0">
                    <a:srgbClr val="000000">
                      <a:alpha val="40000"/>
                    </a:srgbClr>
                  </a:outerShdw>
                </a:effectLst>
                <a:latin typeface="Trebuchet MS" panose="020B0603020202020204" pitchFamily="34" charset="0"/>
                <a:ea typeface="+mn-ea"/>
                <a:cs typeface="+mn-cs"/>
              </a:rPr>
              <a:t>Il</a:t>
            </a:r>
            <a:r>
              <a:rPr lang="it-IT" sz="2400" dirty="0" smtClean="0">
                <a:solidFill>
                  <a:srgbClr val="000099"/>
                </a:solidFill>
              </a:rPr>
              <a:t> </a:t>
            </a:r>
            <a:r>
              <a:rPr lang="it-IT" sz="2700" b="1" dirty="0">
                <a:ln w="12700">
                  <a:solidFill>
                    <a:srgbClr val="1F497D">
                      <a:satMod val="155000"/>
                    </a:srgbClr>
                  </a:solidFill>
                  <a:prstDash val="solid"/>
                </a:ln>
                <a:solidFill>
                  <a:srgbClr val="002060"/>
                </a:solidFill>
                <a:effectLst>
                  <a:outerShdw blurRad="41275" dist="20320" dir="1800000" algn="tl" rotWithShape="0">
                    <a:srgbClr val="000000">
                      <a:alpha val="40000"/>
                    </a:srgbClr>
                  </a:outerShdw>
                </a:effectLst>
                <a:latin typeface="Trebuchet MS" panose="020B0603020202020204" pitchFamily="34" charset="0"/>
                <a:ea typeface="+mn-ea"/>
                <a:cs typeface="+mn-cs"/>
              </a:rPr>
              <a:t>progetto di Ricerca IPOGEO </a:t>
            </a:r>
            <a:r>
              <a:rPr lang="it-IT" sz="2700" b="1" dirty="0" smtClean="0">
                <a:ln w="12700">
                  <a:solidFill>
                    <a:srgbClr val="1F497D">
                      <a:satMod val="155000"/>
                    </a:srgbClr>
                  </a:solidFill>
                  <a:prstDash val="solid"/>
                </a:ln>
                <a:solidFill>
                  <a:srgbClr val="002060"/>
                </a:solidFill>
                <a:effectLst>
                  <a:outerShdw blurRad="41275" dist="20320" dir="1800000" algn="tl" rotWithShape="0">
                    <a:srgbClr val="000000">
                      <a:alpha val="40000"/>
                    </a:srgbClr>
                  </a:outerShdw>
                </a:effectLst>
                <a:latin typeface="Trebuchet MS" panose="020B0603020202020204" pitchFamily="34" charset="0"/>
                <a:ea typeface="+mn-ea"/>
                <a:cs typeface="+mn-cs"/>
              </a:rPr>
              <a:t>di Melinda </a:t>
            </a:r>
            <a:r>
              <a:rPr lang="it-IT" sz="2700" b="1" dirty="0">
                <a:ln w="12700">
                  <a:solidFill>
                    <a:srgbClr val="1F497D">
                      <a:satMod val="155000"/>
                    </a:srgbClr>
                  </a:solidFill>
                  <a:prstDash val="solid"/>
                </a:ln>
                <a:solidFill>
                  <a:srgbClr val="002060"/>
                </a:solidFill>
                <a:effectLst>
                  <a:outerShdw blurRad="41275" dist="20320" dir="1800000" algn="tl" rotWithShape="0">
                    <a:srgbClr val="000000">
                      <a:alpha val="40000"/>
                    </a:srgbClr>
                  </a:outerShdw>
                </a:effectLst>
                <a:latin typeface="Trebuchet MS" panose="020B0603020202020204" pitchFamily="34" charset="0"/>
                <a:ea typeface="+mn-ea"/>
                <a:cs typeface="+mn-cs"/>
              </a:rPr>
              <a:t/>
            </a:r>
            <a:br>
              <a:rPr lang="it-IT" sz="2700" b="1" dirty="0">
                <a:ln w="12700">
                  <a:solidFill>
                    <a:srgbClr val="1F497D">
                      <a:satMod val="155000"/>
                    </a:srgbClr>
                  </a:solidFill>
                  <a:prstDash val="solid"/>
                </a:ln>
                <a:solidFill>
                  <a:srgbClr val="002060"/>
                </a:solidFill>
                <a:effectLst>
                  <a:outerShdw blurRad="41275" dist="20320" dir="1800000" algn="tl" rotWithShape="0">
                    <a:srgbClr val="000000">
                      <a:alpha val="40000"/>
                    </a:srgbClr>
                  </a:outerShdw>
                </a:effectLst>
                <a:latin typeface="Trebuchet MS" panose="020B0603020202020204" pitchFamily="34" charset="0"/>
                <a:ea typeface="+mn-ea"/>
                <a:cs typeface="+mn-cs"/>
              </a:rPr>
            </a:br>
            <a:r>
              <a:rPr lang="it-IT" sz="2700" b="1" dirty="0" smtClean="0">
                <a:solidFill>
                  <a:srgbClr val="000099"/>
                </a:solidFill>
              </a:rPr>
              <a:t> </a:t>
            </a:r>
            <a:r>
              <a:rPr lang="it-IT" sz="3100" b="1" dirty="0" smtClean="0">
                <a:solidFill>
                  <a:srgbClr val="000099"/>
                </a:solidFill>
              </a:rPr>
              <a:t/>
            </a:r>
            <a:br>
              <a:rPr lang="it-IT" sz="3100" b="1" dirty="0" smtClean="0">
                <a:solidFill>
                  <a:srgbClr val="000099"/>
                </a:solidFill>
              </a:rPr>
            </a:br>
            <a:endParaRPr lang="it-IT" sz="2800" b="1" dirty="0" smtClean="0">
              <a:solidFill>
                <a:srgbClr val="000099"/>
              </a:solidFill>
            </a:endParaRPr>
          </a:p>
        </p:txBody>
      </p:sp>
      <p:graphicFrame>
        <p:nvGraphicFramePr>
          <p:cNvPr id="3" name="Tabella 2"/>
          <p:cNvGraphicFramePr>
            <a:graphicFrameLocks noGrp="1"/>
          </p:cNvGraphicFramePr>
          <p:nvPr>
            <p:extLst>
              <p:ext uri="{D42A27DB-BD31-4B8C-83A1-F6EECF244321}">
                <p14:modId xmlns:p14="http://schemas.microsoft.com/office/powerpoint/2010/main" val="1476166812"/>
              </p:ext>
            </p:extLst>
          </p:nvPr>
        </p:nvGraphicFramePr>
        <p:xfrm>
          <a:off x="107504" y="980732"/>
          <a:ext cx="8928992" cy="3900829"/>
        </p:xfrm>
        <a:graphic>
          <a:graphicData uri="http://schemas.openxmlformats.org/drawingml/2006/table">
            <a:tbl>
              <a:tblPr firstRow="1" bandRow="1">
                <a:tableStyleId>{5C22544A-7EE6-4342-B048-85BDC9FD1C3A}</a:tableStyleId>
              </a:tblPr>
              <a:tblGrid>
                <a:gridCol w="3168352"/>
                <a:gridCol w="5760640"/>
              </a:tblGrid>
              <a:tr h="822349">
                <a:tc>
                  <a:txBody>
                    <a:bodyPr/>
                    <a:lstStyle/>
                    <a:p>
                      <a:pPr algn="ctr"/>
                      <a:r>
                        <a:rPr lang="it-IT" sz="2800" dirty="0" smtClean="0"/>
                        <a:t>COSA</a:t>
                      </a:r>
                      <a:endParaRPr lang="it-IT" sz="2800" dirty="0"/>
                    </a:p>
                  </a:txBody>
                  <a:tcPr/>
                </a:tc>
                <a:tc>
                  <a:txBody>
                    <a:bodyPr/>
                    <a:lstStyle/>
                    <a:p>
                      <a:pPr algn="ctr"/>
                      <a:r>
                        <a:rPr lang="it-IT" sz="2800" dirty="0" smtClean="0"/>
                        <a:t>QUANTO</a:t>
                      </a:r>
                      <a:endParaRPr lang="it-IT" sz="2800" dirty="0"/>
                    </a:p>
                  </a:txBody>
                  <a:tcPr/>
                </a:tc>
              </a:tr>
              <a:tr h="3078480">
                <a:tc>
                  <a:txBody>
                    <a:bodyPr/>
                    <a:lstStyle/>
                    <a:p>
                      <a:r>
                        <a:rPr lang="it-IT" sz="2400" b="1" dirty="0" smtClean="0"/>
                        <a:t>Maggiore Sostenibilità Ambientale</a:t>
                      </a:r>
                    </a:p>
                    <a:p>
                      <a:r>
                        <a:rPr lang="it-IT" sz="2400" dirty="0" smtClean="0"/>
                        <a:t>attraverso la riduzione dell’impronta ambientale generata dall’attività agricola.</a:t>
                      </a:r>
                      <a:endParaRPr lang="it-IT" sz="2400" dirty="0"/>
                    </a:p>
                  </a:txBody>
                  <a:tcPr/>
                </a:tc>
                <a:tc>
                  <a:txBody>
                    <a:bodyPr/>
                    <a:lstStyle/>
                    <a:p>
                      <a:pPr marL="285750" indent="-285750">
                        <a:buFont typeface="Arial" pitchFamily="34" charset="0"/>
                        <a:buChar char="•"/>
                      </a:pPr>
                      <a:r>
                        <a:rPr lang="it-IT" sz="2400" dirty="0" smtClean="0"/>
                        <a:t>&lt;</a:t>
                      </a:r>
                      <a:r>
                        <a:rPr lang="it-IT" sz="2400" baseline="0" dirty="0" smtClean="0"/>
                        <a:t> c</a:t>
                      </a:r>
                      <a:r>
                        <a:rPr lang="it-IT" sz="2400" dirty="0" smtClean="0"/>
                        <a:t>onsumo</a:t>
                      </a:r>
                      <a:r>
                        <a:rPr lang="it-IT" sz="2400" baseline="0" dirty="0" smtClean="0"/>
                        <a:t> di H</a:t>
                      </a:r>
                      <a:r>
                        <a:rPr lang="it-IT" sz="2400" baseline="-25000" dirty="0" smtClean="0"/>
                        <a:t>2</a:t>
                      </a:r>
                      <a:r>
                        <a:rPr lang="it-IT" sz="2400" baseline="0" dirty="0" smtClean="0"/>
                        <a:t>0 = - 30.000 m</a:t>
                      </a:r>
                      <a:r>
                        <a:rPr lang="it-IT" sz="2400" baseline="30000" dirty="0" smtClean="0"/>
                        <a:t>3</a:t>
                      </a:r>
                      <a:r>
                        <a:rPr lang="it-IT" sz="2400" baseline="0" dirty="0" smtClean="0"/>
                        <a:t>/anno (10 piscine olimpioniche).</a:t>
                      </a:r>
                    </a:p>
                    <a:p>
                      <a:pPr marL="285750" indent="-285750">
                        <a:buFont typeface="Arial" pitchFamily="34" charset="0"/>
                        <a:buChar char="•"/>
                      </a:pPr>
                      <a:r>
                        <a:rPr lang="it-IT" sz="2400" baseline="0" dirty="0" smtClean="0"/>
                        <a:t>&lt; consumo di territorio e paesaggio = - 5 HA (10 campi da calcio) e – 250.000m</a:t>
                      </a:r>
                      <a:r>
                        <a:rPr lang="it-IT" sz="2400" baseline="30000" dirty="0" smtClean="0"/>
                        <a:t>3</a:t>
                      </a:r>
                      <a:r>
                        <a:rPr lang="it-IT" sz="2400" baseline="0" dirty="0" smtClean="0"/>
                        <a:t> di edifici.</a:t>
                      </a:r>
                    </a:p>
                    <a:p>
                      <a:pPr marL="285750" indent="-285750">
                        <a:buFont typeface="Arial" pitchFamily="34" charset="0"/>
                        <a:buChar char="•"/>
                      </a:pPr>
                      <a:r>
                        <a:rPr lang="it-IT" sz="2400" baseline="0" dirty="0" smtClean="0"/>
                        <a:t>&lt; emissione CO</a:t>
                      </a:r>
                      <a:r>
                        <a:rPr lang="it-IT" sz="2400" baseline="-25000" dirty="0" smtClean="0"/>
                        <a:t>2</a:t>
                      </a:r>
                      <a:r>
                        <a:rPr lang="it-IT" sz="2400" baseline="0" dirty="0" smtClean="0"/>
                        <a:t> = </a:t>
                      </a:r>
                      <a:r>
                        <a:rPr lang="it-IT" sz="2800" baseline="0" dirty="0" smtClean="0"/>
                        <a:t>- </a:t>
                      </a:r>
                      <a:r>
                        <a:rPr lang="it-IT" sz="2400" baseline="0" dirty="0" smtClean="0"/>
                        <a:t>40.000Kg/anno = 50HA di bosco di conifere adulte in più.</a:t>
                      </a:r>
                      <a:endParaRPr lang="it-IT" sz="2000" baseline="0" dirty="0" smtClean="0"/>
                    </a:p>
                    <a:p>
                      <a:pPr marL="285750" indent="-285750">
                        <a:buFont typeface="Arial" pitchFamily="34" charset="0"/>
                        <a:buChar char="•"/>
                      </a:pPr>
                      <a:r>
                        <a:rPr lang="it-IT" sz="2400" baseline="0" dirty="0" smtClean="0"/>
                        <a:t>Eliminazione PUR = - 10.000 m</a:t>
                      </a:r>
                      <a:r>
                        <a:rPr lang="it-IT" sz="2400" baseline="30000" dirty="0" smtClean="0"/>
                        <a:t>3</a:t>
                      </a:r>
                      <a:endParaRPr lang="it-IT" sz="2400" baseline="30000" dirty="0"/>
                    </a:p>
                  </a:txBody>
                  <a:tcPr/>
                </a:tc>
              </a:tr>
            </a:tbl>
          </a:graphicData>
        </a:graphic>
      </p:graphicFrame>
      <p:pic>
        <p:nvPicPr>
          <p:cNvPr id="10" name="Immagine 9"/>
          <p:cNvPicPr>
            <a:picLocks noChangeAspect="1"/>
          </p:cNvPicPr>
          <p:nvPr/>
        </p:nvPicPr>
        <p:blipFill>
          <a:blip r:embed="rId4">
            <a:extLst>
              <a:ext uri="{28A0092B-C50C-407E-A947-70E740481C1C}">
                <a14:useLocalDpi xmlns:a14="http://schemas.microsoft.com/office/drawing/2010/main" val="0"/>
              </a:ext>
            </a:extLst>
          </a:blip>
          <a:srcRect t="11856" b="8405"/>
          <a:stretch>
            <a:fillRect/>
          </a:stretch>
        </p:blipFill>
        <p:spPr bwMode="auto">
          <a:xfrm>
            <a:off x="107504" y="5178859"/>
            <a:ext cx="2592288" cy="153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magin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0312" y="5661248"/>
            <a:ext cx="1711990" cy="1066256"/>
          </a:xfrm>
          <a:prstGeom prst="rect">
            <a:avLst/>
          </a:prstGeom>
        </p:spPr>
      </p:pic>
    </p:spTree>
    <p:extLst>
      <p:ext uri="{BB962C8B-B14F-4D97-AF65-F5344CB8AC3E}">
        <p14:creationId xmlns:p14="http://schemas.microsoft.com/office/powerpoint/2010/main" val="210919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Struttura predefinita">
  <a:themeElements>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564</TotalTime>
  <Words>1396</Words>
  <Application>Microsoft Office PowerPoint</Application>
  <PresentationFormat>Presentazione su schermo (4:3)</PresentationFormat>
  <Paragraphs>311</Paragraphs>
  <Slides>24</Slides>
  <Notes>3</Notes>
  <HiddenSlides>0</HiddenSlides>
  <MMClips>0</MMClips>
  <ScaleCrop>false</ScaleCrop>
  <HeadingPairs>
    <vt:vector size="6" baseType="variant">
      <vt:variant>
        <vt:lpstr>Tema</vt:lpstr>
      </vt:variant>
      <vt:variant>
        <vt:i4>7</vt:i4>
      </vt:variant>
      <vt:variant>
        <vt:lpstr>Server OLE incorporati</vt:lpstr>
      </vt:variant>
      <vt:variant>
        <vt:i4>1</vt:i4>
      </vt:variant>
      <vt:variant>
        <vt:lpstr>Titoli diapositive</vt:lpstr>
      </vt:variant>
      <vt:variant>
        <vt:i4>24</vt:i4>
      </vt:variant>
    </vt:vector>
  </HeadingPairs>
  <TitlesOfParts>
    <vt:vector size="32" baseType="lpstr">
      <vt:lpstr>1_Tema di Office</vt:lpstr>
      <vt:lpstr>Struttura predefinita</vt:lpstr>
      <vt:lpstr>2_Tema di Office</vt:lpstr>
      <vt:lpstr>Tema di Office</vt:lpstr>
      <vt:lpstr>3_Tema di Office</vt:lpstr>
      <vt:lpstr>1_Struttura predefinita</vt:lpstr>
      <vt:lpstr>3_Struttura predefinita</vt:lpstr>
      <vt:lpstr>Fotografia di Photo Editor</vt:lpstr>
      <vt:lpstr>                </vt:lpstr>
      <vt:lpstr>Reparto lavorazione Melinda</vt:lpstr>
      <vt:lpstr>Capacità frigoconservazione cooperative Melinda 2016-17</vt:lpstr>
      <vt:lpstr>Celle ipogee : un progetto che viene da lontano </vt:lpstr>
      <vt:lpstr> b) il percorso degli aspetti tecnologici</vt:lpstr>
      <vt:lpstr> Temi della ricerca ipogea Melinda - F.e.m.- Università</vt:lpstr>
      <vt:lpstr>c) Il percorso del progetto IPOGEO di Melinda </vt:lpstr>
      <vt:lpstr>Presentazione standard di PowerPoint</vt:lpstr>
      <vt:lpstr>Il progetto di Ricerca IPOGEO di Melinda    </vt:lpstr>
      <vt:lpstr>Il progetto di icerca IPOGEO  di Melinda  </vt:lpstr>
      <vt:lpstr>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Melinda SPA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Franco Paoli</dc:creator>
  <cp:lastModifiedBy>Daniel Turri</cp:lastModifiedBy>
  <cp:revision>46</cp:revision>
  <dcterms:created xsi:type="dcterms:W3CDTF">2016-12-01T16:53:03Z</dcterms:created>
  <dcterms:modified xsi:type="dcterms:W3CDTF">2016-12-12T17:21:47Z</dcterms:modified>
</cp:coreProperties>
</file>