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9" r:id="rId2"/>
    <p:sldId id="265" r:id="rId3"/>
    <p:sldId id="278" r:id="rId4"/>
    <p:sldId id="286" r:id="rId5"/>
    <p:sldId id="287" r:id="rId6"/>
    <p:sldId id="282" r:id="rId7"/>
    <p:sldId id="283" r:id="rId8"/>
    <p:sldId id="284" r:id="rId9"/>
    <p:sldId id="285" r:id="rId10"/>
    <p:sldId id="274" r:id="rId11"/>
    <p:sldId id="279" r:id="rId12"/>
    <p:sldId id="281" r:id="rId13"/>
    <p:sldId id="266" r:id="rId14"/>
    <p:sldId id="267" r:id="rId15"/>
    <p:sldId id="268" r:id="rId16"/>
    <p:sldId id="288" r:id="rId17"/>
    <p:sldId id="276" r:id="rId18"/>
    <p:sldId id="290" r:id="rId19"/>
    <p:sldId id="291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4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1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_DATI\Documenti\Dati\FOGLI\TTE\BILANCIO\GRAFICI%20PROSPETTI%20CE%20SP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 KM PERCORSI - TOTALE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'KM PRODOTTI'!$I$68</c:f>
              <c:strCache>
                <c:ptCount val="1"/>
                <c:pt idx="0">
                  <c:v>KM PERCORSI</c:v>
                </c:pt>
              </c:strCache>
            </c:strRef>
          </c:tx>
          <c:cat>
            <c:numRef>
              <c:f>'KM PRODOTTI'!$J$67:$K$67</c:f>
              <c:numCache>
                <c:formatCode>General</c:formatCode>
                <c:ptCount val="2"/>
                <c:pt idx="0">
                  <c:v>2015</c:v>
                </c:pt>
                <c:pt idx="1">
                  <c:v>2014</c:v>
                </c:pt>
              </c:numCache>
            </c:numRef>
          </c:cat>
          <c:val>
            <c:numRef>
              <c:f>'KM PRODOTTI'!$J$68:$K$68</c:f>
              <c:numCache>
                <c:formatCode>General</c:formatCode>
                <c:ptCount val="2"/>
                <c:pt idx="0">
                  <c:v>22.05</c:v>
                </c:pt>
                <c:pt idx="1">
                  <c:v>21.49</c:v>
                </c:pt>
              </c:numCache>
            </c:numRef>
          </c:val>
        </c:ser>
        <c:shape val="box"/>
        <c:axId val="81291136"/>
        <c:axId val="81292672"/>
        <c:axId val="0"/>
      </c:bar3DChart>
      <c:catAx>
        <c:axId val="81291136"/>
        <c:scaling>
          <c:orientation val="minMax"/>
        </c:scaling>
        <c:axPos val="b"/>
        <c:numFmt formatCode="General" sourceLinked="1"/>
        <c:majorTickMark val="none"/>
        <c:tickLblPos val="nextTo"/>
        <c:crossAx val="81292672"/>
        <c:crosses val="autoZero"/>
        <c:auto val="1"/>
        <c:lblAlgn val="ctr"/>
        <c:lblOffset val="100"/>
      </c:catAx>
      <c:valAx>
        <c:axId val="81292672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12911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600"/>
              </a:spcBef>
              <a:defRPr sz="18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RICAVI DA TRAFFICO - ALTRI SERVIZI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2779454621423933"/>
          <c:y val="1.8872552301357124E-2"/>
          <c:w val="0.86788258994060419"/>
          <c:h val="0.71474171043225165"/>
        </c:manualLayout>
      </c:layout>
      <c:bar3DChart>
        <c:barDir val="col"/>
        <c:grouping val="clustered"/>
        <c:ser>
          <c:idx val="0"/>
          <c:order val="0"/>
          <c:tx>
            <c:strRef>
              <c:f>RICAVI!$J$38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RICAVI!$I$39:$I$41</c:f>
              <c:strCache>
                <c:ptCount val="3"/>
                <c:pt idx="0">
                  <c:v>Funivia Trento-Sardagna</c:v>
                </c:pt>
                <c:pt idx="1">
                  <c:v>Ferrovia Trento - Male'</c:v>
                </c:pt>
                <c:pt idx="2">
                  <c:v>Ferrovia Trento - Bassano</c:v>
                </c:pt>
              </c:strCache>
            </c:strRef>
          </c:cat>
          <c:val>
            <c:numRef>
              <c:f>RICAVI!$J$39:$J$41</c:f>
              <c:numCache>
                <c:formatCode>General</c:formatCode>
                <c:ptCount val="3"/>
                <c:pt idx="0">
                  <c:v>0.11</c:v>
                </c:pt>
                <c:pt idx="1">
                  <c:v>1.3800000000000001</c:v>
                </c:pt>
                <c:pt idx="2">
                  <c:v>0.99</c:v>
                </c:pt>
              </c:numCache>
            </c:numRef>
          </c:val>
        </c:ser>
        <c:ser>
          <c:idx val="1"/>
          <c:order val="1"/>
          <c:tx>
            <c:strRef>
              <c:f>RICAVI!$K$38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RICAVI!$I$39:$I$41</c:f>
              <c:strCache>
                <c:ptCount val="3"/>
                <c:pt idx="0">
                  <c:v>Funivia Trento-Sardagna</c:v>
                </c:pt>
                <c:pt idx="1">
                  <c:v>Ferrovia Trento - Male'</c:v>
                </c:pt>
                <c:pt idx="2">
                  <c:v>Ferrovia Trento - Bassano</c:v>
                </c:pt>
              </c:strCache>
            </c:strRef>
          </c:cat>
          <c:val>
            <c:numRef>
              <c:f>RICAVI!$K$39:$K$41</c:f>
              <c:numCache>
                <c:formatCode>General</c:formatCode>
                <c:ptCount val="3"/>
                <c:pt idx="0" formatCode="0.00">
                  <c:v>0.1</c:v>
                </c:pt>
                <c:pt idx="1">
                  <c:v>1.47</c:v>
                </c:pt>
                <c:pt idx="2">
                  <c:v>0</c:v>
                </c:pt>
              </c:numCache>
            </c:numRef>
          </c:val>
        </c:ser>
        <c:shape val="box"/>
        <c:axId val="83396864"/>
        <c:axId val="83300352"/>
        <c:axId val="0"/>
      </c:bar3DChart>
      <c:catAx>
        <c:axId val="83396864"/>
        <c:scaling>
          <c:orientation val="minMax"/>
        </c:scaling>
        <c:axPos val="b"/>
        <c:numFmt formatCode="General" sourceLinked="1"/>
        <c:majorTickMark val="none"/>
        <c:tickLblPos val="nextTo"/>
        <c:crossAx val="83300352"/>
        <c:crosses val="autoZero"/>
        <c:auto val="1"/>
        <c:lblAlgn val="ctr"/>
        <c:lblOffset val="100"/>
      </c:catAx>
      <c:valAx>
        <c:axId val="833003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MILIONI DI EURO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33968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0"/>
              </a:spcBef>
              <a:spcAft>
                <a:spcPts val="600"/>
              </a:spcAft>
              <a:defRPr sz="16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COSTI</a:t>
            </a:r>
            <a:r>
              <a:rPr lang="en-US" sz="2000" baseline="0"/>
              <a:t> DELLA PRODUZIIONE</a:t>
            </a:r>
            <a:endParaRPr lang="en-US" sz="200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RICAVI!$J$124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RICAVI!$I$125:$I$131</c:f>
              <c:strCache>
                <c:ptCount val="7"/>
                <c:pt idx="0">
                  <c:v>Materie prime</c:v>
                </c:pt>
                <c:pt idx="1">
                  <c:v>Servizi</c:v>
                </c:pt>
                <c:pt idx="2">
                  <c:v>Godimento beni di terzi</c:v>
                </c:pt>
                <c:pt idx="3">
                  <c:v>Personale</c:v>
                </c:pt>
                <c:pt idx="4">
                  <c:v>Ammort.</c:v>
                </c:pt>
                <c:pt idx="5">
                  <c:v>Oneri diversi</c:v>
                </c:pt>
                <c:pt idx="6">
                  <c:v>TOTALE</c:v>
                </c:pt>
              </c:strCache>
            </c:strRef>
          </c:cat>
          <c:val>
            <c:numRef>
              <c:f>RICAVI!$J$125:$J$131</c:f>
              <c:numCache>
                <c:formatCode>General</c:formatCode>
                <c:ptCount val="7"/>
                <c:pt idx="0">
                  <c:v>14.08</c:v>
                </c:pt>
                <c:pt idx="1">
                  <c:v>17.779999999999987</c:v>
                </c:pt>
                <c:pt idx="2">
                  <c:v>10.64</c:v>
                </c:pt>
                <c:pt idx="3">
                  <c:v>51.63</c:v>
                </c:pt>
                <c:pt idx="4" formatCode="0.00">
                  <c:v>0.2</c:v>
                </c:pt>
                <c:pt idx="5">
                  <c:v>0.78</c:v>
                </c:pt>
                <c:pt idx="6" formatCode="_-* #,##0.000_-;\-* #,##0.000_-;_-* &quot;-&quot;??_-;_-@_-">
                  <c:v>95.10799999999999</c:v>
                </c:pt>
              </c:numCache>
            </c:numRef>
          </c:val>
        </c:ser>
        <c:ser>
          <c:idx val="1"/>
          <c:order val="1"/>
          <c:tx>
            <c:strRef>
              <c:f>RICAVI!$K$124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RICAVI!$I$125:$I$131</c:f>
              <c:strCache>
                <c:ptCount val="7"/>
                <c:pt idx="0">
                  <c:v>Materie prime</c:v>
                </c:pt>
                <c:pt idx="1">
                  <c:v>Servizi</c:v>
                </c:pt>
                <c:pt idx="2">
                  <c:v>Godimento beni di terzi</c:v>
                </c:pt>
                <c:pt idx="3">
                  <c:v>Personale</c:v>
                </c:pt>
                <c:pt idx="4">
                  <c:v>Ammort.</c:v>
                </c:pt>
                <c:pt idx="5">
                  <c:v>Oneri diversi</c:v>
                </c:pt>
                <c:pt idx="6">
                  <c:v>TOTALE</c:v>
                </c:pt>
              </c:strCache>
            </c:strRef>
          </c:cat>
          <c:val>
            <c:numRef>
              <c:f>RICAVI!$K$125:$K$131</c:f>
              <c:numCache>
                <c:formatCode>0.00</c:formatCode>
                <c:ptCount val="7"/>
                <c:pt idx="0">
                  <c:v>14.88</c:v>
                </c:pt>
                <c:pt idx="1">
                  <c:v>15.38</c:v>
                </c:pt>
                <c:pt idx="2">
                  <c:v>11.3</c:v>
                </c:pt>
                <c:pt idx="3">
                  <c:v>51.17</c:v>
                </c:pt>
                <c:pt idx="4">
                  <c:v>0.15000000000000016</c:v>
                </c:pt>
                <c:pt idx="5" formatCode="General">
                  <c:v>0.81</c:v>
                </c:pt>
                <c:pt idx="6" formatCode="_-* #,##0.000_-;\-* #,##0.000_-;_-* &quot;-&quot;??_-;_-@_-">
                  <c:v>93.7</c:v>
                </c:pt>
              </c:numCache>
            </c:numRef>
          </c:val>
        </c:ser>
        <c:shape val="box"/>
        <c:axId val="83493248"/>
        <c:axId val="83494784"/>
        <c:axId val="0"/>
      </c:bar3DChart>
      <c:catAx>
        <c:axId val="83493248"/>
        <c:scaling>
          <c:orientation val="minMax"/>
        </c:scaling>
        <c:axPos val="b"/>
        <c:numFmt formatCode="General" sourceLinked="1"/>
        <c:majorTickMark val="none"/>
        <c:tickLblPos val="nextTo"/>
        <c:crossAx val="83494784"/>
        <c:crosses val="autoZero"/>
        <c:auto val="1"/>
        <c:lblAlgn val="ctr"/>
        <c:lblOffset val="100"/>
      </c:catAx>
      <c:valAx>
        <c:axId val="83494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 DI EURO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34932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/>
              <a:t>KM PERCORSI - SERVIZI SU GOMMA 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311010874156153"/>
          <c:y val="0.13330362351200378"/>
          <c:w val="0.89688989125843865"/>
          <c:h val="0.44768210613565984"/>
        </c:manualLayout>
      </c:layout>
      <c:bar3DChart>
        <c:barDir val="col"/>
        <c:grouping val="clustered"/>
        <c:ser>
          <c:idx val="0"/>
          <c:order val="0"/>
          <c:tx>
            <c:strRef>
              <c:f>'KM PRODOTTI'!$J$18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'KM PRODOTTI'!$I$19:$I$24</c:f>
              <c:strCache>
                <c:ptCount val="6"/>
                <c:pt idx="0">
                  <c:v>Servizio extraurbano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'KM PRODOTTI'!$J$19:$J$24</c:f>
              <c:numCache>
                <c:formatCode>General</c:formatCode>
                <c:ptCount val="6"/>
                <c:pt idx="0">
                  <c:v>12.71</c:v>
                </c:pt>
                <c:pt idx="1">
                  <c:v>5.59</c:v>
                </c:pt>
                <c:pt idx="2">
                  <c:v>1.25</c:v>
                </c:pt>
                <c:pt idx="3">
                  <c:v>0.30000000000000032</c:v>
                </c:pt>
                <c:pt idx="4" formatCode="0.00">
                  <c:v>7.0000000000000021E-2</c:v>
                </c:pt>
                <c:pt idx="5">
                  <c:v>0.79</c:v>
                </c:pt>
              </c:numCache>
            </c:numRef>
          </c:val>
        </c:ser>
        <c:ser>
          <c:idx val="1"/>
          <c:order val="1"/>
          <c:tx>
            <c:strRef>
              <c:f>'KM PRODOTTI'!$K$18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'KM PRODOTTI'!$I$19:$I$24</c:f>
              <c:strCache>
                <c:ptCount val="6"/>
                <c:pt idx="0">
                  <c:v>Servizio extraurbano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'KM PRODOTTI'!$K$19:$K$24</c:f>
              <c:numCache>
                <c:formatCode>General</c:formatCode>
                <c:ptCount val="6"/>
                <c:pt idx="0">
                  <c:v>12.63</c:v>
                </c:pt>
                <c:pt idx="1">
                  <c:v>5.4</c:v>
                </c:pt>
                <c:pt idx="2">
                  <c:v>1.25</c:v>
                </c:pt>
                <c:pt idx="3">
                  <c:v>0.29000000000000031</c:v>
                </c:pt>
                <c:pt idx="4" formatCode="0.00">
                  <c:v>7.0000000000000021E-2</c:v>
                </c:pt>
                <c:pt idx="5">
                  <c:v>0.83000000000000063</c:v>
                </c:pt>
              </c:numCache>
            </c:numRef>
          </c:val>
        </c:ser>
        <c:shape val="box"/>
        <c:axId val="81382016"/>
        <c:axId val="81383808"/>
        <c:axId val="0"/>
      </c:bar3DChart>
      <c:catAx>
        <c:axId val="81382016"/>
        <c:scaling>
          <c:orientation val="minMax"/>
        </c:scaling>
        <c:axPos val="b"/>
        <c:numFmt formatCode="General" sourceLinked="1"/>
        <c:majorTickMark val="none"/>
        <c:tickLblPos val="nextTo"/>
        <c:crossAx val="81383808"/>
        <c:crosses val="autoZero"/>
        <c:auto val="1"/>
        <c:lblAlgn val="ctr"/>
        <c:lblOffset val="100"/>
      </c:catAx>
      <c:valAx>
        <c:axId val="8138380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 DI KM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13820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0"/>
              </a:spcBef>
              <a:spcAft>
                <a:spcPts val="1200"/>
              </a:spcAft>
              <a:defRPr sz="12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/>
              <a:t>KM PERCORSI - FERROVIA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'KM PRODOTTI'!$J$40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'KM PRODOTTI'!$I$41:$I$42</c:f>
              <c:strCache>
                <c:ptCount val="2"/>
                <c:pt idx="0">
                  <c:v>Ferrovia Trento - Male'</c:v>
                </c:pt>
                <c:pt idx="1">
                  <c:v>Ferrovia Trento - Bassano</c:v>
                </c:pt>
              </c:strCache>
            </c:strRef>
          </c:cat>
          <c:val>
            <c:numRef>
              <c:f>'KM PRODOTTI'!$J$41:$J$42</c:f>
              <c:numCache>
                <c:formatCode>General</c:formatCode>
                <c:ptCount val="2"/>
                <c:pt idx="0">
                  <c:v>0.81</c:v>
                </c:pt>
                <c:pt idx="1">
                  <c:v>0.51</c:v>
                </c:pt>
              </c:numCache>
            </c:numRef>
          </c:val>
        </c:ser>
        <c:ser>
          <c:idx val="1"/>
          <c:order val="1"/>
          <c:tx>
            <c:strRef>
              <c:f>'KM PRODOTTI'!$K$40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'KM PRODOTTI'!$I$41:$I$42</c:f>
              <c:strCache>
                <c:ptCount val="2"/>
                <c:pt idx="0">
                  <c:v>Ferrovia Trento - Male'</c:v>
                </c:pt>
                <c:pt idx="1">
                  <c:v>Ferrovia Trento - Bassano</c:v>
                </c:pt>
              </c:strCache>
            </c:strRef>
          </c:cat>
          <c:val>
            <c:numRef>
              <c:f>'KM PRODOTTI'!$K$41:$K$42</c:f>
              <c:numCache>
                <c:formatCode>General</c:formatCode>
                <c:ptCount val="2"/>
                <c:pt idx="0">
                  <c:v>0.89</c:v>
                </c:pt>
                <c:pt idx="1">
                  <c:v>0.11</c:v>
                </c:pt>
              </c:numCache>
            </c:numRef>
          </c:val>
        </c:ser>
        <c:shape val="box"/>
        <c:axId val="62283136"/>
        <c:axId val="62289024"/>
        <c:axId val="0"/>
      </c:bar3DChart>
      <c:catAx>
        <c:axId val="62283136"/>
        <c:scaling>
          <c:orientation val="minMax"/>
        </c:scaling>
        <c:axPos val="b"/>
        <c:numFmt formatCode="General" sourceLinked="1"/>
        <c:majorTickMark val="none"/>
        <c:tickLblPos val="nextTo"/>
        <c:crossAx val="62289024"/>
        <c:crosses val="autoZero"/>
        <c:auto val="1"/>
        <c:lblAlgn val="ctr"/>
        <c:lblOffset val="100"/>
      </c:catAx>
      <c:valAx>
        <c:axId val="6228902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22831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0"/>
              </a:spcBef>
              <a:spcAft>
                <a:spcPts val="600"/>
              </a:spcAft>
              <a:defRPr sz="14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PASSEGGERI - TOTALE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PASSEGGERI!$I$61</c:f>
              <c:strCache>
                <c:ptCount val="1"/>
                <c:pt idx="0">
                  <c:v>passeggeri</c:v>
                </c:pt>
              </c:strCache>
            </c:strRef>
          </c:tx>
          <c:cat>
            <c:numRef>
              <c:f>PASSEGGERI!$J$60:$K$60</c:f>
              <c:numCache>
                <c:formatCode>General</c:formatCode>
                <c:ptCount val="2"/>
                <c:pt idx="0">
                  <c:v>2015</c:v>
                </c:pt>
                <c:pt idx="1">
                  <c:v>2014</c:v>
                </c:pt>
              </c:numCache>
            </c:numRef>
          </c:cat>
          <c:val>
            <c:numRef>
              <c:f>PASSEGGERI!$J$61:$K$61</c:f>
              <c:numCache>
                <c:formatCode>General</c:formatCode>
                <c:ptCount val="2"/>
                <c:pt idx="0">
                  <c:v>50.230000000000011</c:v>
                </c:pt>
                <c:pt idx="1">
                  <c:v>49.74</c:v>
                </c:pt>
              </c:numCache>
            </c:numRef>
          </c:val>
        </c:ser>
        <c:shape val="box"/>
        <c:axId val="62324096"/>
        <c:axId val="82850944"/>
        <c:axId val="0"/>
      </c:bar3DChart>
      <c:catAx>
        <c:axId val="62324096"/>
        <c:scaling>
          <c:orientation val="minMax"/>
        </c:scaling>
        <c:axPos val="b"/>
        <c:numFmt formatCode="General" sourceLinked="1"/>
        <c:majorTickMark val="none"/>
        <c:tickLblPos val="nextTo"/>
        <c:crossAx val="82850944"/>
        <c:crosses val="autoZero"/>
        <c:auto val="1"/>
        <c:lblAlgn val="ctr"/>
        <c:lblOffset val="100"/>
      </c:catAx>
      <c:valAx>
        <c:axId val="82850944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MILIONI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232409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600"/>
              </a:spcBef>
              <a:defRPr sz="20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PASSEGGERI - SERVIZI SU GOMMA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13882376963179"/>
          <c:y val="0.16572463768115939"/>
          <c:w val="0.87936417090483376"/>
          <c:h val="0.5097286888052035"/>
        </c:manualLayout>
      </c:layout>
      <c:bar3DChart>
        <c:barDir val="col"/>
        <c:grouping val="clustered"/>
        <c:ser>
          <c:idx val="0"/>
          <c:order val="0"/>
          <c:tx>
            <c:strRef>
              <c:f>PASSEGGERI!$J$10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PASSEGGERI!$I$11:$I$16</c:f>
              <c:strCache>
                <c:ptCount val="6"/>
                <c:pt idx="0">
                  <c:v>Servizio extraurbano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PASSEGGERI!$J$11:$J$16</c:f>
              <c:numCache>
                <c:formatCode>General</c:formatCode>
                <c:ptCount val="6"/>
                <c:pt idx="0">
                  <c:v>19.23</c:v>
                </c:pt>
                <c:pt idx="1">
                  <c:v>20.16</c:v>
                </c:pt>
                <c:pt idx="2">
                  <c:v>4.51</c:v>
                </c:pt>
                <c:pt idx="3">
                  <c:v>1.6900000000000013</c:v>
                </c:pt>
                <c:pt idx="4" formatCode="0.00">
                  <c:v>0.21000000000000016</c:v>
                </c:pt>
                <c:pt idx="5">
                  <c:v>0.51</c:v>
                </c:pt>
              </c:numCache>
            </c:numRef>
          </c:val>
        </c:ser>
        <c:ser>
          <c:idx val="1"/>
          <c:order val="1"/>
          <c:tx>
            <c:strRef>
              <c:f>PASSEGGERI!$K$10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PASSEGGERI!$I$11:$I$16</c:f>
              <c:strCache>
                <c:ptCount val="6"/>
                <c:pt idx="0">
                  <c:v>Servizio extraurbano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PASSEGGERI!$K$11:$K$16</c:f>
              <c:numCache>
                <c:formatCode>General</c:formatCode>
                <c:ptCount val="6"/>
                <c:pt idx="0">
                  <c:v>19.03</c:v>
                </c:pt>
                <c:pt idx="1">
                  <c:v>20.58</c:v>
                </c:pt>
                <c:pt idx="2">
                  <c:v>4.63</c:v>
                </c:pt>
                <c:pt idx="3">
                  <c:v>1.61</c:v>
                </c:pt>
                <c:pt idx="4" formatCode="0.00">
                  <c:v>0.2</c:v>
                </c:pt>
                <c:pt idx="5">
                  <c:v>0.72000000000000064</c:v>
                </c:pt>
              </c:numCache>
            </c:numRef>
          </c:val>
        </c:ser>
        <c:shape val="box"/>
        <c:axId val="82887040"/>
        <c:axId val="82888576"/>
        <c:axId val="0"/>
      </c:bar3DChart>
      <c:catAx>
        <c:axId val="82887040"/>
        <c:scaling>
          <c:orientation val="minMax"/>
        </c:scaling>
        <c:axPos val="b"/>
        <c:numFmt formatCode="General" sourceLinked="1"/>
        <c:majorTickMark val="none"/>
        <c:tickLblPos val="nextTo"/>
        <c:crossAx val="82888576"/>
        <c:crosses val="autoZero"/>
        <c:auto val="1"/>
        <c:lblAlgn val="ctr"/>
        <c:lblOffset val="100"/>
      </c:catAx>
      <c:valAx>
        <c:axId val="8288857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28870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PASSEGGERI - ALTRI SERVIZI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9.8396519879459701E-2"/>
          <c:y val="0.1283479339093139"/>
          <c:w val="0.82752940604646663"/>
          <c:h val="0.53300634583181361"/>
        </c:manualLayout>
      </c:layout>
      <c:bar3DChart>
        <c:barDir val="col"/>
        <c:grouping val="clustered"/>
        <c:ser>
          <c:idx val="0"/>
          <c:order val="0"/>
          <c:tx>
            <c:strRef>
              <c:f>PASSEGGERI!$J$32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PASSEGGERI!$I$33:$I$35</c:f>
              <c:strCache>
                <c:ptCount val="3"/>
                <c:pt idx="0">
                  <c:v>Funivia Trento-Sardagna</c:v>
                </c:pt>
                <c:pt idx="1">
                  <c:v>Ferrovia Trento - Male'</c:v>
                </c:pt>
                <c:pt idx="2">
                  <c:v>Ferrovia Trento - Bassano</c:v>
                </c:pt>
              </c:strCache>
            </c:strRef>
          </c:cat>
          <c:val>
            <c:numRef>
              <c:f>PASSEGGERI!$J$33:$J$35</c:f>
              <c:numCache>
                <c:formatCode>General</c:formatCode>
                <c:ptCount val="3"/>
                <c:pt idx="0">
                  <c:v>0.13</c:v>
                </c:pt>
                <c:pt idx="1">
                  <c:v>2.82</c:v>
                </c:pt>
                <c:pt idx="2">
                  <c:v>0.97000000000000064</c:v>
                </c:pt>
              </c:numCache>
            </c:numRef>
          </c:val>
        </c:ser>
        <c:ser>
          <c:idx val="1"/>
          <c:order val="1"/>
          <c:tx>
            <c:strRef>
              <c:f>PASSEGGERI!$K$32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PASSEGGERI!$I$33:$I$35</c:f>
              <c:strCache>
                <c:ptCount val="3"/>
                <c:pt idx="0">
                  <c:v>Funivia Trento-Sardagna</c:v>
                </c:pt>
                <c:pt idx="1">
                  <c:v>Ferrovia Trento - Male'</c:v>
                </c:pt>
                <c:pt idx="2">
                  <c:v>Ferrovia Trento - Bassano</c:v>
                </c:pt>
              </c:strCache>
            </c:strRef>
          </c:cat>
          <c:val>
            <c:numRef>
              <c:f>PASSEGGERI!$K$33:$K$35</c:f>
              <c:numCache>
                <c:formatCode>General</c:formatCode>
                <c:ptCount val="3"/>
                <c:pt idx="0">
                  <c:v>0.13</c:v>
                </c:pt>
                <c:pt idx="1">
                  <c:v>2.8499999999999988</c:v>
                </c:pt>
                <c:pt idx="2">
                  <c:v>0</c:v>
                </c:pt>
              </c:numCache>
            </c:numRef>
          </c:val>
        </c:ser>
        <c:shape val="box"/>
        <c:axId val="82916480"/>
        <c:axId val="82918016"/>
        <c:axId val="0"/>
      </c:bar3DChart>
      <c:catAx>
        <c:axId val="82916480"/>
        <c:scaling>
          <c:orientation val="minMax"/>
        </c:scaling>
        <c:axPos val="b"/>
        <c:numFmt formatCode="General" sourceLinked="1"/>
        <c:majorTickMark val="none"/>
        <c:tickLblPos val="nextTo"/>
        <c:crossAx val="82918016"/>
        <c:crosses val="autoZero"/>
        <c:auto val="1"/>
        <c:lblAlgn val="ctr"/>
        <c:lblOffset val="100"/>
      </c:catAx>
      <c:valAx>
        <c:axId val="8291801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291648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600"/>
              </a:spcBef>
              <a:spcAft>
                <a:spcPts val="600"/>
              </a:spcAft>
              <a:defRPr sz="18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VALORE</a:t>
            </a:r>
            <a:r>
              <a:rPr lang="en-US" sz="2000" baseline="0"/>
              <a:t> DELLA PRODUZIIONE</a:t>
            </a:r>
            <a:endParaRPr lang="en-US" sz="200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RICAVI!$J$90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RICAVI!$I$91:$I$96</c:f>
              <c:strCache>
                <c:ptCount val="6"/>
                <c:pt idx="0">
                  <c:v>Introiti da traffico</c:v>
                </c:pt>
                <c:pt idx="1">
                  <c:v>Linee altri vettori</c:v>
                </c:pt>
                <c:pt idx="2">
                  <c:v>Contributi c.to esercizio</c:v>
                </c:pt>
                <c:pt idx="3">
                  <c:v>Contributi c.to impianti</c:v>
                </c:pt>
                <c:pt idx="4">
                  <c:v>Ricavi vari</c:v>
                </c:pt>
                <c:pt idx="5">
                  <c:v>TOTALE</c:v>
                </c:pt>
              </c:strCache>
            </c:strRef>
          </c:cat>
          <c:val>
            <c:numRef>
              <c:f>RICAVI!$J$91:$J$96</c:f>
              <c:numCache>
                <c:formatCode>General</c:formatCode>
                <c:ptCount val="6"/>
                <c:pt idx="0">
                  <c:v>13.89</c:v>
                </c:pt>
                <c:pt idx="1">
                  <c:v>9.0000000000000024E-2</c:v>
                </c:pt>
                <c:pt idx="2">
                  <c:v>78.510000000000005</c:v>
                </c:pt>
                <c:pt idx="3">
                  <c:v>0.05</c:v>
                </c:pt>
                <c:pt idx="4">
                  <c:v>2.72</c:v>
                </c:pt>
                <c:pt idx="5">
                  <c:v>95.27</c:v>
                </c:pt>
              </c:numCache>
            </c:numRef>
          </c:val>
        </c:ser>
        <c:ser>
          <c:idx val="1"/>
          <c:order val="1"/>
          <c:tx>
            <c:strRef>
              <c:f>RICAVI!$K$90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RICAVI!$I$91:$I$96</c:f>
              <c:strCache>
                <c:ptCount val="6"/>
                <c:pt idx="0">
                  <c:v>Introiti da traffico</c:v>
                </c:pt>
                <c:pt idx="1">
                  <c:v>Linee altri vettori</c:v>
                </c:pt>
                <c:pt idx="2">
                  <c:v>Contributi c.to esercizio</c:v>
                </c:pt>
                <c:pt idx="3">
                  <c:v>Contributi c.to impianti</c:v>
                </c:pt>
                <c:pt idx="4">
                  <c:v>Ricavi vari</c:v>
                </c:pt>
                <c:pt idx="5">
                  <c:v>TOTALE</c:v>
                </c:pt>
              </c:strCache>
            </c:strRef>
          </c:cat>
          <c:val>
            <c:numRef>
              <c:f>RICAVI!$K$91:$K$96</c:f>
              <c:numCache>
                <c:formatCode>0.00</c:formatCode>
                <c:ptCount val="6"/>
                <c:pt idx="0">
                  <c:v>14.4</c:v>
                </c:pt>
                <c:pt idx="1">
                  <c:v>8.0000000000000043E-2</c:v>
                </c:pt>
                <c:pt idx="2">
                  <c:v>76.08</c:v>
                </c:pt>
                <c:pt idx="3" formatCode="General">
                  <c:v>3.0000000000000002E-2</c:v>
                </c:pt>
                <c:pt idx="4" formatCode="General">
                  <c:v>4.22</c:v>
                </c:pt>
                <c:pt idx="5" formatCode="General">
                  <c:v>94.81</c:v>
                </c:pt>
              </c:numCache>
            </c:numRef>
          </c:val>
        </c:ser>
        <c:shape val="box"/>
        <c:axId val="83236736"/>
        <c:axId val="83238272"/>
        <c:axId val="0"/>
      </c:bar3DChart>
      <c:catAx>
        <c:axId val="83236736"/>
        <c:scaling>
          <c:orientation val="minMax"/>
        </c:scaling>
        <c:axPos val="b"/>
        <c:numFmt formatCode="General" sourceLinked="1"/>
        <c:majorTickMark val="none"/>
        <c:tickLblPos val="nextTo"/>
        <c:crossAx val="83238272"/>
        <c:crosses val="autoZero"/>
        <c:auto val="1"/>
        <c:lblAlgn val="ctr"/>
        <c:lblOffset val="100"/>
      </c:catAx>
      <c:valAx>
        <c:axId val="832382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 DI EURO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32367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algn="ctr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4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RICAVI DA TRAFFICO - TOTALE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RICAVI!$I$67</c:f>
              <c:strCache>
                <c:ptCount val="1"/>
                <c:pt idx="0">
                  <c:v>RICAVI  MLN. EURO</c:v>
                </c:pt>
              </c:strCache>
            </c:strRef>
          </c:tx>
          <c:cat>
            <c:numRef>
              <c:f>RICAVI!$J$66:$K$66</c:f>
              <c:numCache>
                <c:formatCode>General</c:formatCode>
                <c:ptCount val="2"/>
                <c:pt idx="0">
                  <c:v>2015</c:v>
                </c:pt>
                <c:pt idx="1">
                  <c:v>2014</c:v>
                </c:pt>
              </c:numCache>
            </c:numRef>
          </c:cat>
          <c:val>
            <c:numRef>
              <c:f>RICAVI!$J$67:$K$67</c:f>
              <c:numCache>
                <c:formatCode>0.00</c:formatCode>
                <c:ptCount val="2"/>
                <c:pt idx="0" formatCode="General">
                  <c:v>13.89</c:v>
                </c:pt>
                <c:pt idx="1">
                  <c:v>14.4</c:v>
                </c:pt>
              </c:numCache>
            </c:numRef>
          </c:val>
        </c:ser>
        <c:shape val="box"/>
        <c:axId val="83265408"/>
        <c:axId val="83266944"/>
        <c:axId val="0"/>
      </c:bar3DChart>
      <c:catAx>
        <c:axId val="83265408"/>
        <c:scaling>
          <c:orientation val="minMax"/>
        </c:scaling>
        <c:axPos val="b"/>
        <c:numFmt formatCode="General" sourceLinked="1"/>
        <c:majorTickMark val="none"/>
        <c:tickLblPos val="nextTo"/>
        <c:crossAx val="83266944"/>
        <c:crosses val="autoZero"/>
        <c:auto val="1"/>
        <c:lblAlgn val="ctr"/>
        <c:lblOffset val="100"/>
      </c:catAx>
      <c:valAx>
        <c:axId val="83266944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MILIONI DI EURO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32654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600"/>
              </a:spcBef>
              <a:defRPr sz="20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RICAVI</a:t>
            </a:r>
            <a:r>
              <a:rPr lang="en-US" sz="2000" baseline="0"/>
              <a:t> DA TRAFFICO</a:t>
            </a:r>
            <a:r>
              <a:rPr lang="en-US" sz="2000"/>
              <a:t> - SERVIZI SU GOMMA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RICAVI!$J$16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RICAVI!$I$17:$I$22</c:f>
              <c:strCache>
                <c:ptCount val="6"/>
                <c:pt idx="0">
                  <c:v>Servizio extraurbano gomma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RICAVI!$J$17:$J$22</c:f>
              <c:numCache>
                <c:formatCode>General</c:formatCode>
                <c:ptCount val="6"/>
                <c:pt idx="0">
                  <c:v>5.92</c:v>
                </c:pt>
                <c:pt idx="1">
                  <c:v>4.46</c:v>
                </c:pt>
                <c:pt idx="2">
                  <c:v>0.43000000000000038</c:v>
                </c:pt>
                <c:pt idx="3">
                  <c:v>0.16</c:v>
                </c:pt>
                <c:pt idx="4" formatCode="0.00">
                  <c:v>2.0000000000000011E-2</c:v>
                </c:pt>
                <c:pt idx="5">
                  <c:v>0.43000000000000038</c:v>
                </c:pt>
              </c:numCache>
            </c:numRef>
          </c:val>
        </c:ser>
        <c:ser>
          <c:idx val="1"/>
          <c:order val="1"/>
          <c:tx>
            <c:strRef>
              <c:f>RICAVI!$K$16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RICAVI!$I$17:$I$22</c:f>
              <c:strCache>
                <c:ptCount val="6"/>
                <c:pt idx="0">
                  <c:v>Servizio extraurbano gomma</c:v>
                </c:pt>
                <c:pt idx="1">
                  <c:v>Servizio urbano Trento</c:v>
                </c:pt>
                <c:pt idx="2">
                  <c:v>Servizio urbano Rovereto</c:v>
                </c:pt>
                <c:pt idx="3">
                  <c:v>Servizio urbano Alto Garda</c:v>
                </c:pt>
                <c:pt idx="4">
                  <c:v>Servizio urbano di Pergine</c:v>
                </c:pt>
                <c:pt idx="5">
                  <c:v>Urbano Turistico</c:v>
                </c:pt>
              </c:strCache>
            </c:strRef>
          </c:cat>
          <c:val>
            <c:numRef>
              <c:f>RICAVI!$K$17:$K$22</c:f>
              <c:numCache>
                <c:formatCode>0.00</c:formatCode>
                <c:ptCount val="6"/>
                <c:pt idx="0">
                  <c:v>6</c:v>
                </c:pt>
                <c:pt idx="1">
                  <c:v>4.5999999999999996</c:v>
                </c:pt>
                <c:pt idx="2" formatCode="General">
                  <c:v>0.43000000000000038</c:v>
                </c:pt>
                <c:pt idx="3" formatCode="General">
                  <c:v>0.16</c:v>
                </c:pt>
                <c:pt idx="4">
                  <c:v>2.0000000000000011E-2</c:v>
                </c:pt>
                <c:pt idx="5" formatCode="General">
                  <c:v>1.6300000000000001</c:v>
                </c:pt>
              </c:numCache>
            </c:numRef>
          </c:val>
        </c:ser>
        <c:shape val="box"/>
        <c:axId val="83380864"/>
        <c:axId val="83382656"/>
        <c:axId val="0"/>
      </c:bar3DChart>
      <c:catAx>
        <c:axId val="83380864"/>
        <c:scaling>
          <c:orientation val="minMax"/>
        </c:scaling>
        <c:axPos val="b"/>
        <c:numFmt formatCode="General" sourceLinked="1"/>
        <c:majorTickMark val="none"/>
        <c:tickLblPos val="nextTo"/>
        <c:crossAx val="83382656"/>
        <c:crosses val="autoZero"/>
        <c:auto val="1"/>
        <c:lblAlgn val="ctr"/>
        <c:lblOffset val="100"/>
      </c:catAx>
      <c:valAx>
        <c:axId val="8338265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MILIONI DI EURO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33808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spcBef>
                <a:spcPts val="0"/>
              </a:spcBef>
              <a:spcAft>
                <a:spcPts val="1200"/>
              </a:spcAft>
              <a:defRPr sz="1400"/>
            </a:pPr>
            <a:endParaRPr lang="it-IT"/>
          </a:p>
        </c:txPr>
      </c:dTable>
    </c:plotArea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200" b="1" i="0" baseline="0"/>
      </a:pPr>
      <a:endParaRPr lang="it-IT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CONTO ECONOMICO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698E4-02F5-4DAC-BF62-278FD44AA424}" type="datetimeFigureOut">
              <a:rPr lang="it-IT" smtClean="0"/>
              <a:pPr/>
              <a:t>24/05/2016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EB116-D3E1-4CD3-8E8C-B4E813D7D3E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CONTO ECONOMICO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1E007-C214-4CF9-B42C-F778820DF552}" type="datetimeFigureOut">
              <a:rPr lang="it-IT" smtClean="0"/>
              <a:pPr/>
              <a:t>24/05/2016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C4608-9B9F-4334-962C-8D626D126C6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CONTO ECONOMICO</a:t>
            </a:r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CONTO ECONOMICO</a:t>
            </a:r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CONTO ECONOMICO</a:t>
            </a:r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CONTO ECONOMICO</a:t>
            </a:r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CONTO ECONOMICO</a:t>
            </a:r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E391-6E23-4DDD-B7F7-7AF7CC5E5495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846-C7B4-4A44-A91F-DB295CA0B00B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A50B-1E05-4133-8486-D7BC35D2E3FE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F7A4-4DDE-409F-B7CD-5144A62C8B64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6E74-707C-4EBC-BC7E-90DC1353756D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F8BC-BF04-46AF-B58E-99951117AA82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80A1-9F0E-4D65-A64D-A32CD948C367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A263-DA91-4006-96F1-D4D299511655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B0B0-69AC-4A05-BB2C-746D4F00F946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5C0FB-6E51-4DC2-B06D-B78A9D185F7E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E6D2-4F35-4038-8C2B-B4DD810E5EC7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29523-757A-40A4-9E34-6CA588AA7C5B}" type="datetime1">
              <a:rPr lang="it-IT" smtClean="0"/>
              <a:pPr/>
              <a:t>24/05/2016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BILANCIO 2015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D8E89-908D-49FC-94A9-BF2A306B79B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>
                <a:solidFill>
                  <a:srgbClr val="002060"/>
                </a:solidFill>
              </a:rPr>
              <a:t>BILANCIO 2015</a:t>
            </a:r>
          </a:p>
          <a:p>
            <a:endParaRPr lang="it-IT" sz="4400" dirty="0" smtClean="0"/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1571612"/>
            <a:ext cx="6096000" cy="2038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VALORE DELLA PRODUZIONE</a:t>
            </a:r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571612"/>
            <a:ext cx="6096000" cy="2038350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400" dirty="0" smtClean="0"/>
              <a:t>BILANCIO 2015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pic>
        <p:nvPicPr>
          <p:cNvPr id="6" name="Immagine 5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27232" y="142852"/>
            <a:ext cx="4059280" cy="1357322"/>
          </a:xfrm>
          <a:prstGeom prst="rect">
            <a:avLst/>
          </a:prstGeom>
        </p:spPr>
      </p:pic>
      <p:graphicFrame>
        <p:nvGraphicFramePr>
          <p:cNvPr id="7" name="Grafico 6"/>
          <p:cNvGraphicFramePr/>
          <p:nvPr/>
        </p:nvGraphicFramePr>
        <p:xfrm>
          <a:off x="785786" y="1700212"/>
          <a:ext cx="7500990" cy="4586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RICAVI DA TRAFFICO</a:t>
            </a:r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1571612"/>
            <a:ext cx="6096000" cy="2038350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400" dirty="0" smtClean="0"/>
              <a:t>BILANCIO 2015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0"/>
            <a:ext cx="4429156" cy="1480999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000" dirty="0" smtClean="0"/>
              <a:t>BILANCIO 2015</a:t>
            </a:r>
            <a:endParaRPr lang="it-IT" sz="2000" dirty="0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142852"/>
            <a:ext cx="3619504" cy="1210272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785786" y="1428736"/>
          <a:ext cx="757242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85729"/>
            <a:ext cx="3286148" cy="1098806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1400" dirty="0" smtClean="0"/>
              <a:t>BILANCIO 2015</a:t>
            </a:r>
            <a:endParaRPr lang="it-I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COSTI DELLA PRODUZIONE</a:t>
            </a:r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1571612"/>
            <a:ext cx="6096000" cy="2038350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400" dirty="0" smtClean="0"/>
              <a:t>BILANCIO 2015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pic>
        <p:nvPicPr>
          <p:cNvPr id="6" name="Immagine 5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6" y="142853"/>
            <a:ext cx="3571900" cy="1194354"/>
          </a:xfrm>
          <a:prstGeom prst="rect">
            <a:avLst/>
          </a:prstGeom>
        </p:spPr>
      </p:pic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14290"/>
            <a:ext cx="1643074" cy="549403"/>
          </a:xfrm>
          <a:prstGeom prst="rect">
            <a:avLst/>
          </a:prstGeom>
        </p:spPr>
      </p:pic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14282" y="1000108"/>
          <a:ext cx="8572561" cy="5710082"/>
        </p:xfrm>
        <a:graphic>
          <a:graphicData uri="http://schemas.openxmlformats.org/drawingml/2006/table">
            <a:tbl>
              <a:tblPr/>
              <a:tblGrid>
                <a:gridCol w="259122"/>
                <a:gridCol w="2072961"/>
                <a:gridCol w="3346968"/>
                <a:gridCol w="1446755"/>
                <a:gridCol w="1446755"/>
              </a:tblGrid>
              <a:tr h="1884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CONTO ECONOMICO</a:t>
                      </a:r>
                    </a:p>
                  </a:txBody>
                  <a:tcPr marL="7984" marR="7984" marT="7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VALORE DELLA PRODUZIONE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Ricavi delle vendite e delle prestazioni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13.989.221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14.479.376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-  contributi in conto esercizio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78.510.759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76.076.261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-  quota contributi in conto impianti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51.910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33.465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-  ricavi vari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2.719.957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4.222.179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Totale VALORE DELLA PRODUZIONE  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95.271.847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94.811.281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COSTI DELLA PRODUZIONE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Per materie prime, sussidiarie, di consumo e di merci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14.059.352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14.846.856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Per servizi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17.782.412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15.384.384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Per godimento di beni di terzi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10.639.850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11.297.008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Per il personale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51.625.872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51.173.598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Ammortamenti e svalutazioni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203.265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149.453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8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Variazioni rimanenze materie prime, sussidiarie, di consumo e merci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17.492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37.158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Oneri diversi di gestione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780.044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810.875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Totale COSTI DELLA PRODUZIONE  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95.108.287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93.699.332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Differenza tra Valore e Costi della Produzione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163.560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1.111.949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PROVENTI E ONERI FINANZIARI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Altri proventi finanziari: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6.290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107.795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Interessi e altri oneri finanziari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(642)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(261)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Totale PROVENTI E ONERI FINANZIARI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5.648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107.534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RETTIFICHE DI VALORE DI ATTIVITA' FINANZIARIE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Totale delle rettifiche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PROVENTI E ONERI STRAORDINARI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Totale delle partite straordinarie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(1)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RISULTATO PRIMA DELLE IMPOSTE (A-B+-C+-D+-E)  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169.208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1.219.482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Imposte correnti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282.285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Imposte anticipate e differite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83.242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774.638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8490"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84" marR="7984" marT="79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UTILE  (PERDITA)  DELL' ESERCIZIO  </a:t>
                      </a:r>
                    </a:p>
                  </a:txBody>
                  <a:tcPr marL="7984" marR="7984" marT="79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>
                          <a:latin typeface="Arial" pitchFamily="34" charset="0"/>
                          <a:cs typeface="Arial" pitchFamily="34" charset="0"/>
                        </a:rPr>
                        <a:t>85.966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latin typeface="Arial" pitchFamily="34" charset="0"/>
                          <a:cs typeface="Arial" pitchFamily="34" charset="0"/>
                        </a:rPr>
                        <a:t>162.559</a:t>
                      </a:r>
                    </a:p>
                  </a:txBody>
                  <a:tcPr marL="7984" marR="7984" marT="7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762760" y="2354580"/>
          <a:ext cx="5618480" cy="2148840"/>
        </p:xfrm>
        <a:graphic>
          <a:graphicData uri="http://schemas.openxmlformats.org/drawingml/2006/table">
            <a:tbl>
              <a:tblPr/>
              <a:tblGrid>
                <a:gridCol w="3366656"/>
                <a:gridCol w="1132407"/>
                <a:gridCol w="1119417"/>
              </a:tblGrid>
              <a:tr h="179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900" b="1" i="1">
                          <a:latin typeface="Georgia"/>
                          <a:ea typeface="Times New Roman"/>
                          <a:cs typeface="Arial"/>
                        </a:rPr>
                        <a:t>ATTIVO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900" i="1">
                          <a:latin typeface="Georgia"/>
                          <a:ea typeface="Times New Roman"/>
                          <a:cs typeface="Arial"/>
                        </a:rPr>
                        <a:t>2015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900" i="1">
                          <a:latin typeface="Georgia"/>
                          <a:ea typeface="Times New Roman"/>
                          <a:cs typeface="Arial"/>
                        </a:rPr>
                        <a:t>2014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Attivo fisso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554.769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425.865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Attivo Circolante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39.882.550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34.549.544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 - di cui disponibilità (magazzino)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1.908.171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1.925.664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 - di cui liquidità differite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13.976.092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15.016.091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 - di cui liquidità immediate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23.998.287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>
                          <a:latin typeface="Georgia"/>
                          <a:ea typeface="Times New Roman"/>
                          <a:cs typeface="Arial"/>
                        </a:rPr>
                        <a:t>17.607.789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TOTALE CAPITALE INVESTITO 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40.437.319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34.975.409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900" b="1" i="1">
                          <a:latin typeface="Georgia"/>
                          <a:ea typeface="Times New Roman"/>
                          <a:cs typeface="Arial"/>
                        </a:rPr>
                        <a:t>PASSIVO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 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 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Patrimonio netto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1.679.945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1.593.976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Passività consolidate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13.832.642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16.882.725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Passività correnti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24.924.732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16.498.708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TOTALE PASSIVO E PATRIMONIO NETTO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>
                          <a:latin typeface="Georgia"/>
                          <a:ea typeface="Times New Roman"/>
                          <a:cs typeface="Arial"/>
                        </a:rPr>
                        <a:t>40.437.319</a:t>
                      </a:r>
                      <a:endParaRPr lang="it-IT" sz="100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900" b="1" dirty="0">
                          <a:latin typeface="Georgia"/>
                          <a:ea typeface="Times New Roman"/>
                          <a:cs typeface="Arial"/>
                        </a:rPr>
                        <a:t>34.975.409</a:t>
                      </a:r>
                      <a:endParaRPr lang="it-IT" sz="1000" dirty="0">
                        <a:latin typeface="Century Gothic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357166"/>
            <a:ext cx="4786346" cy="1600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PERCORRENZE</a:t>
            </a:r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571612"/>
            <a:ext cx="6096000" cy="2038350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400" dirty="0" smtClean="0"/>
              <a:t>BILANCIO 2015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84" y="0"/>
            <a:ext cx="4572032" cy="1528773"/>
          </a:xfrm>
          <a:prstGeom prst="rect">
            <a:avLst/>
          </a:prstGeom>
        </p:spPr>
      </p:pic>
      <p:graphicFrame>
        <p:nvGraphicFramePr>
          <p:cNvPr id="6" name="Grafico 5"/>
          <p:cNvGraphicFramePr/>
          <p:nvPr/>
        </p:nvGraphicFramePr>
        <p:xfrm>
          <a:off x="785786" y="1738312"/>
          <a:ext cx="7572428" cy="4191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graphicFrame>
        <p:nvGraphicFramePr>
          <p:cNvPr id="3" name="Grafico 2"/>
          <p:cNvGraphicFramePr/>
          <p:nvPr/>
        </p:nvGraphicFramePr>
        <p:xfrm>
          <a:off x="428596" y="1785926"/>
          <a:ext cx="8429685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47774"/>
            <a:ext cx="4214842" cy="1409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graphicFrame>
        <p:nvGraphicFramePr>
          <p:cNvPr id="3" name="Grafico 2"/>
          <p:cNvGraphicFramePr/>
          <p:nvPr/>
        </p:nvGraphicFramePr>
        <p:xfrm>
          <a:off x="357158" y="2000240"/>
          <a:ext cx="7786741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14546" y="285728"/>
            <a:ext cx="4286280" cy="1433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PASSEGGERI</a:t>
            </a:r>
          </a:p>
        </p:txBody>
      </p:sp>
      <p:pic>
        <p:nvPicPr>
          <p:cNvPr id="4" name="Immagine 3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571612"/>
            <a:ext cx="6096000" cy="2038350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400" dirty="0" smtClean="0"/>
              <a:t>BILANCIO 2015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0"/>
            <a:ext cx="4357718" cy="1457112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000" dirty="0" smtClean="0"/>
              <a:t>BILANCIO 2015</a:t>
            </a:r>
            <a:endParaRPr lang="it-IT" sz="2000" dirty="0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142852"/>
            <a:ext cx="4214842" cy="1409339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000" dirty="0" smtClean="0"/>
              <a:t>BILANCIO 2015</a:t>
            </a:r>
            <a:endParaRPr lang="it-IT" sz="2000" dirty="0"/>
          </a:p>
        </p:txBody>
      </p:sp>
      <p:graphicFrame>
        <p:nvGraphicFramePr>
          <p:cNvPr id="12" name="Segnaposto contenuto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 Trentino_Trasporti_Eserciz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0"/>
            <a:ext cx="4214842" cy="1409338"/>
          </a:xfrm>
          <a:prstGeom prst="rect">
            <a:avLst/>
          </a:prstGeom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BILANCIO 2015</a:t>
            </a:r>
            <a:endParaRPr lang="it-IT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43890" cy="4543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392</Words>
  <Application>Microsoft Office PowerPoint</Application>
  <PresentationFormat>Presentazione su schermo (4:3)</PresentationFormat>
  <Paragraphs>203</Paragraphs>
  <Slides>19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filtro</dc:creator>
  <cp:lastModifiedBy>filtro</cp:lastModifiedBy>
  <cp:revision>60</cp:revision>
  <dcterms:created xsi:type="dcterms:W3CDTF">2016-05-17T14:19:44Z</dcterms:created>
  <dcterms:modified xsi:type="dcterms:W3CDTF">2016-05-24T09:55:39Z</dcterms:modified>
</cp:coreProperties>
</file>