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 id="2147483775" r:id="rId2"/>
    <p:sldMasterId id="2147483832" r:id="rId3"/>
  </p:sldMasterIdLst>
  <p:notesMasterIdLst>
    <p:notesMasterId r:id="rId24"/>
  </p:notesMasterIdLst>
  <p:sldIdLst>
    <p:sldId id="256" r:id="rId4"/>
    <p:sldId id="310" r:id="rId5"/>
    <p:sldId id="301" r:id="rId6"/>
    <p:sldId id="305" r:id="rId7"/>
    <p:sldId id="300" r:id="rId8"/>
    <p:sldId id="283" r:id="rId9"/>
    <p:sldId id="284" r:id="rId10"/>
    <p:sldId id="302" r:id="rId11"/>
    <p:sldId id="293" r:id="rId12"/>
    <p:sldId id="281" r:id="rId13"/>
    <p:sldId id="292" r:id="rId14"/>
    <p:sldId id="286" r:id="rId15"/>
    <p:sldId id="287" r:id="rId16"/>
    <p:sldId id="288" r:id="rId17"/>
    <p:sldId id="290" r:id="rId18"/>
    <p:sldId id="308" r:id="rId19"/>
    <p:sldId id="306" r:id="rId20"/>
    <p:sldId id="291" r:id="rId21"/>
    <p:sldId id="304" r:id="rId22"/>
    <p:sldId id="294" r:id="rId23"/>
  </p:sldIdLst>
  <p:sldSz cx="9144000" cy="6858000" type="screen4x3"/>
  <p:notesSz cx="6858000" cy="9144000"/>
  <p:defaultTextStyle>
    <a:defPPr>
      <a:defRPr lang="it-IT"/>
    </a:defPPr>
    <a:lvl1pPr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1pPr>
    <a:lvl2pPr marL="4572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2pPr>
    <a:lvl3pPr marL="9144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3pPr>
    <a:lvl4pPr marL="13716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4pPr>
    <a:lvl5pPr marL="18288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5pPr>
    <a:lvl6pPr marL="22860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6pPr>
    <a:lvl7pPr marL="27432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7pPr>
    <a:lvl8pPr marL="32004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8pPr>
    <a:lvl9pPr marL="36576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C346B"/>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533" autoAdjust="0"/>
    <p:restoredTop sz="94660"/>
  </p:normalViewPr>
  <p:slideViewPr>
    <p:cSldViewPr>
      <p:cViewPr varScale="1">
        <p:scale>
          <a:sx n="81" d="100"/>
          <a:sy n="81" d="100"/>
        </p:scale>
        <p:origin x="-96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512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02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037ED74A-B543-9143-B8E4-8D4CA46F99EA}" type="slidenum">
              <a:rPr lang="it-IT"/>
              <a:pPr/>
              <a:t>‹N›</a:t>
            </a:fld>
            <a:endParaRPr lang="it-IT"/>
          </a:p>
        </p:txBody>
      </p:sp>
    </p:spTree>
    <p:extLst>
      <p:ext uri="{BB962C8B-B14F-4D97-AF65-F5344CB8AC3E}">
        <p14:creationId xmlns:p14="http://schemas.microsoft.com/office/powerpoint/2010/main" val="18519533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2pPr>
    <a:lvl3pPr marL="9144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3pPr>
    <a:lvl4pPr marL="13716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4pPr>
    <a:lvl5pPr marL="18288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p:spPr>
        <p:txBody>
          <a:bodyPr/>
          <a:lstStyle/>
          <a:p>
            <a:pPr>
              <a:buFont typeface="Wingdings" pitchFamily="2" charset="2"/>
              <a:buNone/>
            </a:pPr>
            <a:fld id="{04578684-FC22-43CF-91E4-5941CFEACC71}" type="slidenum">
              <a:rPr lang="it-IT" smtClean="0">
                <a:latin typeface="Times New Roman" pitchFamily="18" charset="0"/>
                <a:ea typeface="Microsoft YaHei" pitchFamily="34" charset="-122"/>
              </a:rPr>
              <a:pPr>
                <a:buFont typeface="Wingdings" pitchFamily="2" charset="2"/>
                <a:buNone/>
              </a:pPr>
              <a:t>19</a:t>
            </a:fld>
            <a:endParaRPr lang="it-IT" smtClean="0">
              <a:latin typeface="Times New Roman" pitchFamily="18" charset="0"/>
              <a:ea typeface="Microsoft YaHei" pitchFamily="34" charset="-122"/>
            </a:endParaRPr>
          </a:p>
        </p:txBody>
      </p:sp>
      <p:sp>
        <p:nvSpPr>
          <p:cNvPr id="39939"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39940"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28021987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Immagine 3" descr="PPT_ScienzeSocialiPolitiche-01.png"/>
          <p:cNvPicPr>
            <a:picLocks noChangeAspect="1"/>
          </p:cNvPicPr>
          <p:nvPr userDrawn="1"/>
        </p:nvPicPr>
        <p:blipFill>
          <a:blip r:embed="rId3"/>
          <a:srcRect/>
          <a:stretch>
            <a:fillRect/>
          </a:stretch>
        </p:blipFill>
        <p:spPr bwMode="auto">
          <a:xfrm>
            <a:off x="0" y="609600"/>
            <a:ext cx="9144000" cy="1620838"/>
          </a:xfrm>
          <a:prstGeom prst="rect">
            <a:avLst/>
          </a:prstGeom>
          <a:noFill/>
          <a:ln w="9525">
            <a:noFill/>
            <a:miter lim="800000"/>
            <a:headEnd/>
            <a:tailEnd/>
          </a:ln>
        </p:spPr>
      </p:pic>
      <p:sp>
        <p:nvSpPr>
          <p:cNvPr id="4098" name="Rectangle 2"/>
          <p:cNvSpPr>
            <a:spLocks noGrp="1" noChangeArrowheads="1"/>
          </p:cNvSpPr>
          <p:nvPr>
            <p:ph type="ctrTitle"/>
          </p:nvPr>
        </p:nvSpPr>
        <p:spPr>
          <a:xfrm>
            <a:off x="2552700" y="3184525"/>
            <a:ext cx="6438900" cy="641350"/>
          </a:xfrm>
        </p:spPr>
        <p:txBody>
          <a:bodyPr/>
          <a:lstStyle>
            <a:lvl1pPr>
              <a:defRPr/>
            </a:lvl1pPr>
          </a:lstStyle>
          <a:p>
            <a:r>
              <a:rPr lang="it-IT"/>
              <a:t>Fare clic per modificare stile</a:t>
            </a:r>
          </a:p>
        </p:txBody>
      </p:sp>
      <p:sp>
        <p:nvSpPr>
          <p:cNvPr id="4099" name="Rectangle 3"/>
          <p:cNvSpPr>
            <a:spLocks noGrp="1" noChangeArrowheads="1"/>
          </p:cNvSpPr>
          <p:nvPr>
            <p:ph type="subTitle" idx="1"/>
          </p:nvPr>
        </p:nvSpPr>
        <p:spPr>
          <a:xfrm>
            <a:off x="2565400" y="2743200"/>
            <a:ext cx="6883400" cy="419100"/>
          </a:xfrm>
        </p:spPr>
        <p:txBody>
          <a:bodyPr/>
          <a:lstStyle>
            <a:lvl1pPr marL="0" indent="0">
              <a:defRPr/>
            </a:lvl1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396288" y="2336800"/>
            <a:ext cx="1947862" cy="3454400"/>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2552700" y="2336800"/>
            <a:ext cx="5691188" cy="34544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lvl1pPr>
              <a:defRPr b="1" i="0">
                <a:latin typeface="Trebuchet MS"/>
                <a:cs typeface="Trebuchet MS"/>
              </a:defRPr>
            </a:lvl1pPr>
          </a:lstStyle>
          <a:p>
            <a:r>
              <a:rPr lang="it-IT"/>
              <a:t>Fare clic per modificare stile</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b="0" i="0">
                <a:solidFill>
                  <a:schemeClr val="tx1">
                    <a:tint val="75000"/>
                  </a:schemeClr>
                </a:solidFill>
                <a:latin typeface="Trebuchet MS"/>
                <a:cs typeface="Trebuchet M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bl">
  <p:cSld name="Titolo e tabella">
    <p:spTree>
      <p:nvGrpSpPr>
        <p:cNvPr id="1" name=""/>
        <p:cNvGrpSpPr/>
        <p:nvPr/>
      </p:nvGrpSpPr>
      <p:grpSpPr>
        <a:xfrm>
          <a:off x="0" y="0"/>
          <a:ext cx="0" cy="0"/>
          <a:chOff x="0" y="0"/>
          <a:chExt cx="0" cy="0"/>
        </a:xfrm>
      </p:grpSpPr>
      <p:sp>
        <p:nvSpPr>
          <p:cNvPr id="2" name="Titolo 1"/>
          <p:cNvSpPr>
            <a:spLocks noGrp="1"/>
          </p:cNvSpPr>
          <p:nvPr>
            <p:ph type="title"/>
          </p:nvPr>
        </p:nvSpPr>
        <p:spPr>
          <a:xfrm>
            <a:off x="195263" y="228600"/>
            <a:ext cx="8015287" cy="914400"/>
          </a:xfrm>
          <a:prstGeom prst="rect">
            <a:avLst/>
          </a:prstGeom>
        </p:spPr>
        <p:txBody>
          <a:bodyPr/>
          <a:lstStyle/>
          <a:p>
            <a:r>
              <a:rPr lang="it-IT" smtClean="0"/>
              <a:t>Fare clic per modificare lo stile del titolo</a:t>
            </a:r>
            <a:endParaRPr lang="it-IT"/>
          </a:p>
        </p:txBody>
      </p:sp>
      <p:sp>
        <p:nvSpPr>
          <p:cNvPr id="3" name="Segnaposto tabella 2"/>
          <p:cNvSpPr>
            <a:spLocks noGrp="1"/>
          </p:cNvSpPr>
          <p:nvPr>
            <p:ph type="tbl" idx="1"/>
          </p:nvPr>
        </p:nvSpPr>
        <p:spPr>
          <a:xfrm>
            <a:off x="609600" y="1600200"/>
            <a:ext cx="7924800" cy="4419600"/>
          </a:xfrm>
          <a:prstGeom prst="rect">
            <a:avLst/>
          </a:prstGeom>
        </p:spPr>
        <p:txBody>
          <a:bodyPr/>
          <a:lstStyle/>
          <a:p>
            <a:endParaRPr lang="it-IT"/>
          </a:p>
        </p:txBody>
      </p:sp>
      <p:sp>
        <p:nvSpPr>
          <p:cNvPr id="4" name="Segnaposto data 3"/>
          <p:cNvSpPr>
            <a:spLocks noGrp="1"/>
          </p:cNvSpPr>
          <p:nvPr>
            <p:ph type="dt" sz="half" idx="10"/>
          </p:nvPr>
        </p:nvSpPr>
        <p:spPr>
          <a:xfrm>
            <a:off x="457200" y="6248400"/>
            <a:ext cx="2133600" cy="457200"/>
          </a:xfrm>
          <a:prstGeom prst="rect">
            <a:avLst/>
          </a:prstGeom>
        </p:spPr>
        <p:txBody>
          <a:bodyPr/>
          <a:lstStyle>
            <a:lvl1pPr>
              <a:defRPr/>
            </a:lvl1pPr>
          </a:lstStyle>
          <a:p>
            <a:endParaRPr lang="it-IT"/>
          </a:p>
        </p:txBody>
      </p:sp>
      <p:sp>
        <p:nvSpPr>
          <p:cNvPr id="5" name="Segnaposto piè di pagina 4"/>
          <p:cNvSpPr>
            <a:spLocks noGrp="1"/>
          </p:cNvSpPr>
          <p:nvPr>
            <p:ph type="ftr" sz="quarter" idx="11"/>
          </p:nvPr>
        </p:nvSpPr>
        <p:spPr>
          <a:xfrm>
            <a:off x="3124200" y="6248400"/>
            <a:ext cx="2895600" cy="457200"/>
          </a:xfrm>
          <a:prstGeom prst="rect">
            <a:avLst/>
          </a:prstGeom>
        </p:spPr>
        <p:txBody>
          <a:bodyPr/>
          <a:lstStyle>
            <a:lvl1pPr>
              <a:defRPr/>
            </a:lvl1pPr>
          </a:lstStyle>
          <a:p>
            <a:endParaRPr lang="it-IT"/>
          </a:p>
        </p:txBody>
      </p:sp>
      <p:sp>
        <p:nvSpPr>
          <p:cNvPr id="6" name="Segnaposto numero diapositiva 5"/>
          <p:cNvSpPr>
            <a:spLocks noGrp="1"/>
          </p:cNvSpPr>
          <p:nvPr>
            <p:ph type="sldNum" sz="quarter" idx="12"/>
          </p:nvPr>
        </p:nvSpPr>
        <p:spPr>
          <a:xfrm>
            <a:off x="6553200" y="6248400"/>
            <a:ext cx="2133600" cy="457200"/>
          </a:xfrm>
          <a:prstGeom prst="rect">
            <a:avLst/>
          </a:prstGeom>
        </p:spPr>
        <p:txBody>
          <a:bodyPr/>
          <a:lstStyle>
            <a:lvl1pPr>
              <a:defRPr/>
            </a:lvl1pPr>
          </a:lstStyle>
          <a:p>
            <a:fld id="{8617088A-0EC0-4815-B79E-6324C2FFD204}" type="slidenum">
              <a:rPr lang="it-IT"/>
              <a:pPr/>
              <a:t>‹N›</a:t>
            </a:fld>
            <a:endParaRPr lang="it-IT"/>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gli stili del testo dello schema</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olo verticale e testo">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data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73A19273-66E9-554C-8D7E-9DB2221F69CC}" type="datetime1">
              <a:rPr lang="it-IT"/>
              <a:pPr/>
              <a:t>11/02/2016</a:t>
            </a:fld>
            <a:endParaRPr lang="it-IT"/>
          </a:p>
        </p:txBody>
      </p:sp>
      <p:sp>
        <p:nvSpPr>
          <p:cNvPr id="4" name="Segnaposto piè di pagina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endParaRPr lang="it-IT"/>
          </a:p>
        </p:txBody>
      </p:sp>
      <p:sp>
        <p:nvSpPr>
          <p:cNvPr id="5" name="Segnaposto numero diapositiva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51CC28B1-6475-7541-9A95-5F977B790F59}" type="slidenum">
              <a:rPr lang="it-IT"/>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2571750"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534150"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4.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 Id="rId1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2700" y="2336800"/>
            <a:ext cx="7772400" cy="660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stile</a:t>
            </a:r>
          </a:p>
        </p:txBody>
      </p:sp>
      <p:sp>
        <p:nvSpPr>
          <p:cNvPr id="1027" name="Rectangle 3"/>
          <p:cNvSpPr>
            <a:spLocks noGrp="1" noChangeArrowheads="1"/>
          </p:cNvSpPr>
          <p:nvPr>
            <p:ph type="body" idx="1"/>
          </p:nvPr>
        </p:nvSpPr>
        <p:spPr bwMode="auto">
          <a:xfrm>
            <a:off x="2571750" y="3048000"/>
            <a:ext cx="7772400" cy="2743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 bg1="lt1" tx1="dk1" bg2="lt2" tx2="dk2" accent1="accent1" accent2="accent2" accent3="accent3" accent4="accent4" accent5="accent5" accent6="accent6" hlink="hlink" folHlink="folHlink"/>
  <p:sldLayoutIdLst>
    <p:sldLayoutId id="2147484172" r:id="rId1"/>
    <p:sldLayoutId id="2147484129" r:id="rId2"/>
    <p:sldLayoutId id="2147484130" r:id="rId3"/>
    <p:sldLayoutId id="2147484131" r:id="rId4"/>
    <p:sldLayoutId id="2147484132" r:id="rId5"/>
    <p:sldLayoutId id="2147484133" r:id="rId6"/>
    <p:sldLayoutId id="2147484134" r:id="rId7"/>
    <p:sldLayoutId id="2147484135" r:id="rId8"/>
    <p:sldLayoutId id="2147484136" r:id="rId9"/>
    <p:sldLayoutId id="2147484137" r:id="rId10"/>
    <p:sldLayoutId id="2147484138" r:id="rId11"/>
  </p:sldLayoutIdLst>
  <p:txStyles>
    <p:titleStyle>
      <a:lvl1pPr algn="l" rtl="0" eaLnBrk="0" fontAlgn="base" hangingPunct="0">
        <a:spcBef>
          <a:spcPct val="0"/>
        </a:spcBef>
        <a:spcAft>
          <a:spcPct val="0"/>
        </a:spcAft>
        <a:defRPr sz="3200">
          <a:solidFill>
            <a:schemeClr val="bg1"/>
          </a:solidFill>
          <a:latin typeface="+mj-lt"/>
          <a:ea typeface="+mj-ea"/>
          <a:cs typeface="+mj-cs"/>
        </a:defRPr>
      </a:lvl1pPr>
      <a:lvl2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2pPr>
      <a:lvl3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3pPr>
      <a:lvl4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4pPr>
      <a:lvl5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5pPr>
      <a:lvl6pPr marL="4572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6pPr>
      <a:lvl7pPr marL="9144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7pPr>
      <a:lvl8pPr marL="13716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8pPr>
      <a:lvl9pPr marL="18288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har char="•"/>
        <a:defRPr sz="3200" i="1">
          <a:solidFill>
            <a:schemeClr val="bg1"/>
          </a:solidFill>
          <a:latin typeface="+mn-lt"/>
          <a:ea typeface="+mn-ea"/>
          <a:cs typeface="+mn-cs"/>
        </a:defRPr>
      </a:lvl1pPr>
      <a:lvl2pPr marL="742950" indent="-285750" algn="l" rtl="0" eaLnBrk="0" fontAlgn="base" hangingPunct="0">
        <a:spcBef>
          <a:spcPct val="20000"/>
        </a:spcBef>
        <a:spcAft>
          <a:spcPct val="0"/>
        </a:spcAft>
        <a:buChar char="–"/>
        <a:defRPr sz="1400">
          <a:solidFill>
            <a:schemeClr val="bg1"/>
          </a:solidFill>
          <a:latin typeface="+mn-lt"/>
          <a:ea typeface="+mn-ea"/>
        </a:defRPr>
      </a:lvl2pPr>
      <a:lvl3pPr marL="1143000" indent="-228600" algn="l" rtl="0" eaLnBrk="0" fontAlgn="base" hangingPunct="0">
        <a:spcBef>
          <a:spcPct val="20000"/>
        </a:spcBef>
        <a:spcAft>
          <a:spcPct val="0"/>
        </a:spcAft>
        <a:buChar char="•"/>
        <a:defRPr sz="1400">
          <a:solidFill>
            <a:schemeClr val="bg1"/>
          </a:solidFill>
          <a:latin typeface="+mn-lt"/>
          <a:ea typeface="+mn-ea"/>
        </a:defRPr>
      </a:lvl3pPr>
      <a:lvl4pPr marL="1600200" indent="-228600" algn="l" rtl="0" eaLnBrk="0" fontAlgn="base" hangingPunct="0">
        <a:spcBef>
          <a:spcPct val="20000"/>
        </a:spcBef>
        <a:spcAft>
          <a:spcPct val="0"/>
        </a:spcAft>
        <a:buChar char="–"/>
        <a:defRPr sz="1400">
          <a:solidFill>
            <a:schemeClr val="bg1"/>
          </a:solidFill>
          <a:latin typeface="+mn-lt"/>
          <a:ea typeface="+mn-ea"/>
        </a:defRPr>
      </a:lvl4pPr>
      <a:lvl5pPr marL="2057400" indent="-228600" algn="l" rtl="0" eaLnBrk="0" fontAlgn="base" hangingPunct="0">
        <a:spcBef>
          <a:spcPct val="20000"/>
        </a:spcBef>
        <a:spcAft>
          <a:spcPct val="0"/>
        </a:spcAft>
        <a:buChar char="»"/>
        <a:defRPr sz="1400">
          <a:solidFill>
            <a:schemeClr val="bg1"/>
          </a:solidFill>
          <a:latin typeface="+mn-lt"/>
          <a:ea typeface="+mn-ea"/>
        </a:defRPr>
      </a:lvl5pPr>
      <a:lvl6pPr marL="2514600" indent="-228600" algn="l" rtl="0" fontAlgn="base">
        <a:spcBef>
          <a:spcPct val="20000"/>
        </a:spcBef>
        <a:spcAft>
          <a:spcPct val="0"/>
        </a:spcAft>
        <a:buChar char="»"/>
        <a:defRPr sz="1400">
          <a:solidFill>
            <a:schemeClr val="bg1"/>
          </a:solidFill>
          <a:latin typeface="+mn-lt"/>
          <a:ea typeface="+mn-ea"/>
        </a:defRPr>
      </a:lvl6pPr>
      <a:lvl7pPr marL="2971800" indent="-228600" algn="l" rtl="0" fontAlgn="base">
        <a:spcBef>
          <a:spcPct val="20000"/>
        </a:spcBef>
        <a:spcAft>
          <a:spcPct val="0"/>
        </a:spcAft>
        <a:buChar char="»"/>
        <a:defRPr sz="1400">
          <a:solidFill>
            <a:schemeClr val="bg1"/>
          </a:solidFill>
          <a:latin typeface="+mn-lt"/>
          <a:ea typeface="+mn-ea"/>
        </a:defRPr>
      </a:lvl7pPr>
      <a:lvl8pPr marL="3429000" indent="-228600" algn="l" rtl="0" fontAlgn="base">
        <a:spcBef>
          <a:spcPct val="20000"/>
        </a:spcBef>
        <a:spcAft>
          <a:spcPct val="0"/>
        </a:spcAft>
        <a:buChar char="»"/>
        <a:defRPr sz="1400">
          <a:solidFill>
            <a:schemeClr val="bg1"/>
          </a:solidFill>
          <a:latin typeface="+mn-lt"/>
          <a:ea typeface="+mn-ea"/>
        </a:defRPr>
      </a:lvl8pPr>
      <a:lvl9pPr marL="3886200" indent="-228600" algn="l" rtl="0" fontAlgn="base">
        <a:spcBef>
          <a:spcPct val="20000"/>
        </a:spcBef>
        <a:spcAft>
          <a:spcPct val="0"/>
        </a:spcAft>
        <a:buChar char="»"/>
        <a:defRPr sz="1400">
          <a:solidFill>
            <a:schemeClr val="bg1"/>
          </a:solidFill>
          <a:latin typeface="+mn-lt"/>
          <a:ea typeface="+mn-ea"/>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314" name="Immagine 2" descr="PPT_ScienzeSocialiPolitiche-02.png"/>
          <p:cNvPicPr>
            <a:picLocks noChangeAspect="1"/>
          </p:cNvPicPr>
          <p:nvPr userDrawn="1"/>
        </p:nvPicPr>
        <p:blipFill>
          <a:blip r:embed="rId14"/>
          <a:srcRect/>
          <a:stretch>
            <a:fillRect/>
          </a:stretch>
        </p:blipFill>
        <p:spPr bwMode="auto">
          <a:xfrm>
            <a:off x="0" y="6267450"/>
            <a:ext cx="9144000" cy="5905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39" r:id="rId1"/>
    <p:sldLayoutId id="2147484140" r:id="rId2"/>
    <p:sldLayoutId id="2147484141" r:id="rId3"/>
    <p:sldLayoutId id="2147484142" r:id="rId4"/>
    <p:sldLayoutId id="2147484143" r:id="rId5"/>
    <p:sldLayoutId id="2147484144" r:id="rId6"/>
    <p:sldLayoutId id="2147484145" r:id="rId7"/>
    <p:sldLayoutId id="2147484146" r:id="rId8"/>
    <p:sldLayoutId id="2147484147" r:id="rId9"/>
    <p:sldLayoutId id="2147484148" r:id="rId10"/>
    <p:sldLayoutId id="2147484149" r:id="rId11"/>
    <p:sldLayoutId id="2147484174" r:id="rId1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106"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106"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106"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Line 4"/>
          <p:cNvSpPr>
            <a:spLocks noChangeShapeType="1"/>
          </p:cNvSpPr>
          <p:nvPr userDrawn="1"/>
        </p:nvSpPr>
        <p:spPr bwMode="auto">
          <a:xfrm flipV="1">
            <a:off x="0" y="906463"/>
            <a:ext cx="9144000" cy="7937"/>
          </a:xfrm>
          <a:prstGeom prst="line">
            <a:avLst/>
          </a:prstGeom>
          <a:noFill/>
          <a:ln w="9525">
            <a:solidFill>
              <a:srgbClr val="172171"/>
            </a:solidFill>
            <a:round/>
            <a:headEnd/>
            <a:tailEnd/>
          </a:ln>
        </p:spPr>
        <p:txBody>
          <a:bodyPr wrap="none" anchor="ctr">
            <a:prstTxWarp prst="textNoShape">
              <a:avLst/>
            </a:prstTxWarp>
          </a:bodyPr>
          <a:lstStyle/>
          <a:p>
            <a:pPr>
              <a:defRPr/>
            </a:pPr>
            <a:endParaRPr lang="it-IT">
              <a:latin typeface="Arial" pitchFamily="-105" charset="0"/>
              <a:ea typeface="ＭＳ Ｐゴシック" pitchFamily="-105" charset="-128"/>
              <a:cs typeface="ＭＳ Ｐゴシック" pitchFamily="-105" charset="-128"/>
            </a:endParaRPr>
          </a:p>
        </p:txBody>
      </p:sp>
      <p:pic>
        <p:nvPicPr>
          <p:cNvPr id="25603" name="Immagine 3" descr="PPT_ScienzeSocialiPolitiche-03.png"/>
          <p:cNvPicPr>
            <a:picLocks noChangeAspect="1"/>
          </p:cNvPicPr>
          <p:nvPr userDrawn="1"/>
        </p:nvPicPr>
        <p:blipFill>
          <a:blip r:embed="rId14"/>
          <a:srcRect/>
          <a:stretch>
            <a:fillRect/>
          </a:stretch>
        </p:blipFill>
        <p:spPr bwMode="auto">
          <a:xfrm>
            <a:off x="0" y="6261100"/>
            <a:ext cx="9144000" cy="596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 id="2147484158" r:id="rId9"/>
    <p:sldLayoutId id="2147484159" r:id="rId10"/>
    <p:sldLayoutId id="2147484160" r:id="rId11"/>
    <p:sldLayoutId id="2147484173" r:id="rId1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106"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106"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106"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a:xfrm>
            <a:off x="136897" y="2276872"/>
            <a:ext cx="9007103" cy="2232248"/>
          </a:xfrm>
        </p:spPr>
        <p:txBody>
          <a:bodyPr lIns="0" tIns="0" rIns="0" bIns="0" anchor="t"/>
          <a:lstStyle/>
          <a:p>
            <a:pPr eaLnBrk="1" hangingPunct="1">
              <a:spcAft>
                <a:spcPts val="1200"/>
              </a:spcAft>
            </a:pPr>
            <a:r>
              <a:rPr lang="it-IT" dirty="0" smtClean="0"/>
              <a:t> </a:t>
            </a:r>
            <a:br>
              <a:rPr lang="it-IT" dirty="0" smtClean="0"/>
            </a:br>
            <a:r>
              <a:rPr lang="it-IT" dirty="0" smtClean="0"/>
              <a:t/>
            </a:r>
            <a:br>
              <a:rPr lang="it-IT" dirty="0" smtClean="0"/>
            </a:br>
            <a:r>
              <a:rPr lang="it-IT" dirty="0" smtClean="0"/>
              <a:t/>
            </a:r>
            <a:br>
              <a:rPr lang="it-IT" dirty="0" smtClean="0"/>
            </a:br>
            <a:r>
              <a:rPr lang="it-IT" dirty="0" smtClean="0"/>
              <a:t/>
            </a:r>
            <a:br>
              <a:rPr lang="it-IT" dirty="0" smtClean="0"/>
            </a:br>
            <a:r>
              <a:rPr lang="it-IT" dirty="0" smtClean="0"/>
              <a:t/>
            </a:r>
            <a:br>
              <a:rPr lang="it-IT" dirty="0" smtClean="0"/>
            </a:br>
            <a:r>
              <a:rPr lang="it-IT" sz="2800" dirty="0" smtClean="0"/>
              <a:t>Maurizio </a:t>
            </a:r>
            <a:r>
              <a:rPr lang="it-IT" sz="2800" dirty="0" err="1" smtClean="0"/>
              <a:t>Ambrosini</a:t>
            </a:r>
            <a:r>
              <a:rPr lang="it-IT" sz="2800" dirty="0" smtClean="0"/>
              <a:t>, università di Milano, direttore della rivista “Mondi migranti”</a:t>
            </a:r>
            <a:endParaRPr lang="it-IT" sz="2800" dirty="0"/>
          </a:p>
        </p:txBody>
      </p:sp>
      <p:sp>
        <p:nvSpPr>
          <p:cNvPr id="5" name="Rettangolo 4"/>
          <p:cNvSpPr/>
          <p:nvPr/>
        </p:nvSpPr>
        <p:spPr>
          <a:xfrm>
            <a:off x="971600" y="2348880"/>
            <a:ext cx="7272808" cy="1323439"/>
          </a:xfrm>
          <a:prstGeom prst="rect">
            <a:avLst/>
          </a:prstGeom>
        </p:spPr>
        <p:txBody>
          <a:bodyPr wrap="square">
            <a:spAutoFit/>
          </a:bodyPr>
          <a:lstStyle/>
          <a:p>
            <a:r>
              <a:rPr lang="it-IT" sz="4000" dirty="0" smtClean="0">
                <a:solidFill>
                  <a:schemeClr val="bg1"/>
                </a:solidFill>
                <a:latin typeface="+mj-lt"/>
              </a:rPr>
              <a:t> Le tre famiglie dei migranti. Una transizione avventurosa</a:t>
            </a:r>
            <a:endParaRPr lang="it-IT" sz="4000" dirty="0">
              <a:solidFill>
                <a:schemeClr val="bg1"/>
              </a:solidFill>
              <a:latin typeface="+mj-l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r>
              <a:rPr lang="it-IT" dirty="0">
                <a:solidFill>
                  <a:schemeClr val="accent5"/>
                </a:solidFill>
              </a:rPr>
              <a:t>Famiglie in emigrazione</a:t>
            </a:r>
            <a:r>
              <a:rPr lang="it-IT" dirty="0"/>
              <a:t>	</a:t>
            </a:r>
          </a:p>
        </p:txBody>
      </p:sp>
      <p:sp>
        <p:nvSpPr>
          <p:cNvPr id="3075" name="Rectangle 3"/>
          <p:cNvSpPr>
            <a:spLocks noGrp="1" noChangeArrowheads="1"/>
          </p:cNvSpPr>
          <p:nvPr>
            <p:ph type="body" idx="1"/>
          </p:nvPr>
        </p:nvSpPr>
        <p:spPr>
          <a:xfrm>
            <a:off x="107504" y="1268760"/>
            <a:ext cx="8928992" cy="4929411"/>
          </a:xfrm>
        </p:spPr>
        <p:txBody>
          <a:bodyPr/>
          <a:lstStyle/>
          <a:p>
            <a:pPr>
              <a:lnSpc>
                <a:spcPct val="90000"/>
              </a:lnSpc>
            </a:pPr>
            <a:r>
              <a:rPr lang="it-IT" sz="2800" dirty="0"/>
              <a:t>Visioni convenzionali: fra disorganizzazione e tradizioni idealizzate</a:t>
            </a:r>
          </a:p>
          <a:p>
            <a:pPr>
              <a:lnSpc>
                <a:spcPct val="90000"/>
              </a:lnSpc>
            </a:pPr>
            <a:r>
              <a:rPr lang="it-IT" sz="2800" dirty="0"/>
              <a:t>Interazione dinamica fra diverse pratiche e stili di vita (non sempre “tradizionali”)</a:t>
            </a:r>
          </a:p>
          <a:p>
            <a:pPr>
              <a:lnSpc>
                <a:spcPct val="90000"/>
              </a:lnSpc>
            </a:pPr>
            <a:r>
              <a:rPr lang="it-IT" sz="2800" dirty="0"/>
              <a:t>Famiglie come “comunità immaginate”, socialmente costruite e </a:t>
            </a:r>
            <a:r>
              <a:rPr lang="it-IT" sz="2800" dirty="0" smtClean="0"/>
              <a:t>ricostruite, oppure come unità sociali che lottano tenacemente per rimanere unite e ritrovarsi?</a:t>
            </a:r>
            <a:endParaRPr lang="it-IT" sz="2800" dirty="0"/>
          </a:p>
          <a:p>
            <a:pPr>
              <a:lnSpc>
                <a:spcPct val="90000"/>
              </a:lnSpc>
            </a:pPr>
            <a:r>
              <a:rPr lang="it-IT" sz="2800" dirty="0"/>
              <a:t>Famiglie migranti (e rapporti di genere) come luogo concreto di ridefinizione/ rinegoziazione delle pratiche della vita quotidiana a contatto con la società </a:t>
            </a:r>
            <a:r>
              <a:rPr lang="it-IT" sz="2800" dirty="0" smtClean="0"/>
              <a:t>ricevente (</a:t>
            </a:r>
            <a:r>
              <a:rPr lang="it-IT" sz="2800" dirty="0" err="1" smtClean="0"/>
              <a:t>Baumann</a:t>
            </a:r>
            <a:r>
              <a:rPr lang="it-IT" sz="2800" dirty="0" smtClean="0"/>
              <a:t>)</a:t>
            </a:r>
            <a:endParaRPr lang="it-IT" sz="2800" dirty="0"/>
          </a:p>
          <a:p>
            <a:pPr>
              <a:lnSpc>
                <a:spcPct val="90000"/>
              </a:lnSpc>
            </a:pPr>
            <a:endParaRPr lang="it-IT" sz="2800" dirty="0"/>
          </a:p>
          <a:p>
            <a:pPr>
              <a:lnSpc>
                <a:spcPct val="90000"/>
              </a:lnSpc>
              <a:buFont typeface="Wingdings" pitchFamily="2" charset="2"/>
              <a:buNone/>
            </a:pPr>
            <a:endParaRPr lang="it-IT" sz="2800" dirty="0"/>
          </a:p>
        </p:txBody>
      </p:sp>
    </p:spTree>
  </p:cSld>
  <p:clrMapOvr>
    <a:masterClrMapping/>
  </p:clrMapOvr>
  <p:transition>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37070"/>
            <a:ext cx="9113427" cy="1375706"/>
          </a:xfrm>
        </p:spPr>
        <p:txBody>
          <a:bodyPr/>
          <a:lstStyle/>
          <a:p>
            <a:r>
              <a:rPr lang="it-IT" dirty="0" smtClean="0">
                <a:solidFill>
                  <a:schemeClr val="accent5"/>
                </a:solidFill>
              </a:rPr>
              <a:t>La terza famiglia: Dalle famiglie transnazionali ai ricongiungimenti</a:t>
            </a:r>
            <a:endParaRPr lang="it-IT" dirty="0">
              <a:solidFill>
                <a:schemeClr val="accent5"/>
              </a:solidFill>
            </a:endParaRPr>
          </a:p>
        </p:txBody>
      </p:sp>
      <p:sp>
        <p:nvSpPr>
          <p:cNvPr id="3" name="Segnaposto contenuto 2"/>
          <p:cNvSpPr>
            <a:spLocks noGrp="1"/>
          </p:cNvSpPr>
          <p:nvPr>
            <p:ph idx="1"/>
          </p:nvPr>
        </p:nvSpPr>
        <p:spPr/>
        <p:txBody>
          <a:bodyPr/>
          <a:lstStyle/>
          <a:p>
            <a:r>
              <a:rPr lang="it-IT" dirty="0" smtClean="0"/>
              <a:t>Il ricongiungimento come rinegoziazione dei rapporti di genere</a:t>
            </a:r>
          </a:p>
          <a:p>
            <a:r>
              <a:rPr lang="it-IT" dirty="0" smtClean="0"/>
              <a:t>Il caso emergente dei ricongiungimenti a ruoli rovesciati</a:t>
            </a:r>
          </a:p>
          <a:p>
            <a:r>
              <a:rPr lang="it-IT" dirty="0" smtClean="0"/>
              <a:t>Le donne ricongiunte: percorsi divergenti</a:t>
            </a:r>
          </a:p>
          <a:p>
            <a:r>
              <a:rPr lang="it-IT" dirty="0" smtClean="0"/>
              <a:t>La perdita di status dei figli: il problema dell’età e dei legami</a:t>
            </a:r>
          </a:p>
          <a:p>
            <a:r>
              <a:rPr lang="it-IT" dirty="0" smtClean="0"/>
              <a:t>Ricongiungimenti parziali, falliti, ritentati</a:t>
            </a:r>
          </a:p>
          <a:p>
            <a:endParaRPr lang="it-IT" dirty="0" smtClean="0"/>
          </a:p>
          <a:p>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it-IT" dirty="0">
                <a:solidFill>
                  <a:schemeClr val="accent5"/>
                </a:solidFill>
              </a:rPr>
              <a:t>Educazione familiare alla prova</a:t>
            </a:r>
          </a:p>
        </p:txBody>
      </p:sp>
      <p:sp>
        <p:nvSpPr>
          <p:cNvPr id="8195" name="Rectangle 3"/>
          <p:cNvSpPr>
            <a:spLocks noGrp="1" noChangeArrowheads="1"/>
          </p:cNvSpPr>
          <p:nvPr>
            <p:ph type="body" idx="1"/>
          </p:nvPr>
        </p:nvSpPr>
        <p:spPr>
          <a:xfrm>
            <a:off x="457200" y="1124744"/>
            <a:ext cx="8229600" cy="5001419"/>
          </a:xfrm>
        </p:spPr>
        <p:txBody>
          <a:bodyPr/>
          <a:lstStyle/>
          <a:p>
            <a:r>
              <a:rPr lang="it-IT" sz="2800" dirty="0"/>
              <a:t>La differente velocità di acculturazione tra genitori e figli (“genitori dei propri genitori”)</a:t>
            </a:r>
          </a:p>
          <a:p>
            <a:r>
              <a:rPr lang="it-IT" sz="2800" dirty="0" err="1"/>
              <a:t>Svalorizzazione</a:t>
            </a:r>
            <a:r>
              <a:rPr lang="it-IT" sz="2800" dirty="0"/>
              <a:t> sociale e perdita di autorevolezza educativa</a:t>
            </a:r>
          </a:p>
          <a:p>
            <a:r>
              <a:rPr lang="it-IT" sz="2800" dirty="0"/>
              <a:t>L’insorgere dell’istanza della definizione e trasmissione dell’identità culturale: le tensioni intergenerazionali </a:t>
            </a:r>
            <a:endParaRPr lang="it-IT" sz="2800" dirty="0" smtClean="0"/>
          </a:p>
          <a:p>
            <a:r>
              <a:rPr lang="it-IT" sz="2800" dirty="0" smtClean="0"/>
              <a:t>Il caso del velo </a:t>
            </a:r>
            <a:endParaRPr lang="it-IT" sz="2800" dirty="0"/>
          </a:p>
          <a:p>
            <a:r>
              <a:rPr lang="it-IT" sz="2800" dirty="0"/>
              <a:t>La questione della “rispettabilità” di fronte alla “comunità” di </a:t>
            </a:r>
            <a:r>
              <a:rPr lang="it-IT" sz="2800" dirty="0" smtClean="0"/>
              <a:t>appartenenza</a:t>
            </a:r>
          </a:p>
          <a:p>
            <a:r>
              <a:rPr lang="it-IT" sz="2800" dirty="0" smtClean="0"/>
              <a:t>Il multiculturalismo fa male alle donne?</a:t>
            </a:r>
            <a:endParaRPr lang="it-IT" sz="2800" dirty="0"/>
          </a:p>
        </p:txBody>
      </p:sp>
    </p:spTree>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it-IT" sz="3800" dirty="0">
                <a:solidFill>
                  <a:schemeClr val="accent5"/>
                </a:solidFill>
              </a:rPr>
              <a:t>Educazione e aggregazioni minoritarie</a:t>
            </a:r>
          </a:p>
        </p:txBody>
      </p:sp>
      <p:sp>
        <p:nvSpPr>
          <p:cNvPr id="9219" name="Rectangle 3"/>
          <p:cNvSpPr>
            <a:spLocks noGrp="1" noChangeArrowheads="1"/>
          </p:cNvSpPr>
          <p:nvPr>
            <p:ph type="body" idx="1"/>
          </p:nvPr>
        </p:nvSpPr>
        <p:spPr>
          <a:xfrm>
            <a:off x="457200" y="1268760"/>
            <a:ext cx="8229600" cy="4857403"/>
          </a:xfrm>
        </p:spPr>
        <p:txBody>
          <a:bodyPr/>
          <a:lstStyle/>
          <a:p>
            <a:pPr>
              <a:lnSpc>
                <a:spcPct val="90000"/>
              </a:lnSpc>
            </a:pPr>
            <a:r>
              <a:rPr lang="it-IT" sz="2800" dirty="0"/>
              <a:t>Dall’America: la prospettiva dell’acculturazione selettiva</a:t>
            </a:r>
          </a:p>
          <a:p>
            <a:pPr>
              <a:lnSpc>
                <a:spcPct val="90000"/>
              </a:lnSpc>
            </a:pPr>
            <a:r>
              <a:rPr lang="it-IT" sz="2800" dirty="0"/>
              <a:t>Il mutuo rinforzo tra coesione familiare e integrazione comunitaria </a:t>
            </a:r>
          </a:p>
          <a:p>
            <a:pPr>
              <a:lnSpc>
                <a:spcPct val="90000"/>
              </a:lnSpc>
            </a:pPr>
            <a:r>
              <a:rPr lang="it-IT" sz="2800" dirty="0"/>
              <a:t>Rete parentale, vicinato e conferma dell’autorità genitoriale</a:t>
            </a:r>
          </a:p>
          <a:p>
            <a:pPr>
              <a:lnSpc>
                <a:spcPct val="90000"/>
              </a:lnSpc>
            </a:pPr>
            <a:r>
              <a:rPr lang="it-IT" sz="2800" dirty="0"/>
              <a:t>Il ruolo delle istituzioni comunitarie e la formazione di quartieri “etnici”</a:t>
            </a:r>
          </a:p>
          <a:p>
            <a:pPr>
              <a:lnSpc>
                <a:spcPct val="90000"/>
              </a:lnSpc>
            </a:pPr>
            <a:r>
              <a:rPr lang="it-IT" sz="2800" dirty="0"/>
              <a:t>Il caso storico delle istituzioni religiose: le tre R (rifugio</a:t>
            </a:r>
            <a:r>
              <a:rPr lang="it-IT" sz="2800" dirty="0" smtClean="0"/>
              <a:t>, rispetto, risorse)</a:t>
            </a:r>
            <a:endParaRPr lang="it-IT" sz="2800" dirty="0"/>
          </a:p>
        </p:txBody>
      </p:sp>
    </p:spTree>
  </p:cSld>
  <p:clrMapOvr>
    <a:masterClrMapping/>
  </p:clrMapOvr>
  <p:transition>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it-IT" dirty="0">
                <a:solidFill>
                  <a:schemeClr val="accent5"/>
                </a:solidFill>
              </a:rPr>
              <a:t>Assimilazione culturale e integrazione economica</a:t>
            </a:r>
          </a:p>
        </p:txBody>
      </p:sp>
      <p:graphicFrame>
        <p:nvGraphicFramePr>
          <p:cNvPr id="10243" name="Group 3"/>
          <p:cNvGraphicFramePr>
            <a:graphicFrameLocks noGrp="1"/>
          </p:cNvGraphicFramePr>
          <p:nvPr>
            <p:ph idx="1"/>
          </p:nvPr>
        </p:nvGraphicFramePr>
        <p:xfrm>
          <a:off x="457200" y="1600200"/>
          <a:ext cx="8229600" cy="4525963"/>
        </p:xfrm>
        <a:graphic>
          <a:graphicData uri="http://schemas.openxmlformats.org/drawingml/2006/table">
            <a:tbl>
              <a:tblPr/>
              <a:tblGrid>
                <a:gridCol w="2743200"/>
                <a:gridCol w="2743200"/>
                <a:gridCol w="2743200"/>
              </a:tblGrid>
              <a:tr h="1508125">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2400" b="0" i="0" u="none" strike="noStrike" cap="none" normalizeH="0" baseline="0" dirty="0" smtClean="0">
                        <a:ln>
                          <a:noFill/>
                        </a:ln>
                        <a:solidFill>
                          <a:schemeClr val="tx1"/>
                        </a:solidFill>
                        <a:effectLst/>
                        <a:latin typeface="+mn-lt"/>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Integrazione economica</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t-IT" sz="2400" b="0" i="0" u="none" strike="noStrike" cap="none" normalizeH="0" baseline="0" dirty="0" smtClean="0">
                        <a:ln>
                          <a:noFill/>
                        </a:ln>
                        <a:solidFill>
                          <a:schemeClr val="tx1"/>
                        </a:solidFill>
                        <a:effectLst/>
                        <a:latin typeface="+mn-lt"/>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            -                             +          </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it-IT"/>
                    </a:p>
                  </a:txBody>
                  <a:tcPr/>
                </a:tc>
              </a:tr>
              <a:tr h="1509713">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it-IT" sz="2400" b="0" i="0" u="none" strike="noStrike" cap="none" normalizeH="0" baseline="0" dirty="0" smtClean="0">
                        <a:ln>
                          <a:noFill/>
                        </a:ln>
                        <a:solidFill>
                          <a:schemeClr val="tx1"/>
                        </a:solidFill>
                        <a:effectLst/>
                        <a:latin typeface="+mn-lt"/>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Assimilazione</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culturale</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                      +</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err="1" smtClean="0">
                          <a:ln>
                            <a:noFill/>
                          </a:ln>
                          <a:solidFill>
                            <a:schemeClr val="tx1"/>
                          </a:solidFill>
                          <a:effectLst/>
                          <a:latin typeface="+mn-lt"/>
                          <a:cs typeface="Arial" charset="0"/>
                        </a:rPr>
                        <a:t>Downward</a:t>
                      </a:r>
                      <a:endParaRPr kumimoji="0" lang="it-IT" sz="2400" b="0" i="0" u="none" strike="noStrike" cap="none" normalizeH="0" baseline="0" dirty="0" smtClean="0">
                        <a:ln>
                          <a:noFill/>
                        </a:ln>
                        <a:solidFill>
                          <a:schemeClr val="tx1"/>
                        </a:solidFill>
                        <a:effectLst/>
                        <a:latin typeface="+mn-lt"/>
                        <a:cs typeface="Arial"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err="1" smtClean="0">
                          <a:ln>
                            <a:noFill/>
                          </a:ln>
                          <a:solidFill>
                            <a:schemeClr val="tx1"/>
                          </a:solidFill>
                          <a:effectLst/>
                          <a:latin typeface="+mn-lt"/>
                          <a:cs typeface="Arial" charset="0"/>
                        </a:rPr>
                        <a:t>assimilation</a:t>
                      </a:r>
                      <a:endParaRPr kumimoji="0" lang="it-IT" sz="2400" b="0" i="0" u="none" strike="noStrike" cap="none" normalizeH="0" baseline="0" dirty="0" smtClean="0">
                        <a:ln>
                          <a:noFill/>
                        </a:ln>
                        <a:solidFill>
                          <a:schemeClr val="tx1"/>
                        </a:solidFill>
                        <a:effectLst/>
                        <a:latin typeface="+mn-lt"/>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Assimilazione selettiva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08125">
                <a:tc vMerge="1">
                  <a:txBody>
                    <a:bodyPr/>
                    <a:lstStyle/>
                    <a:p>
                      <a:endParaRPr lang="it-IT"/>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Assimilazione</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anomica o</a:t>
                      </a:r>
                    </a:p>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illusoria </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t-IT" sz="2400" b="0" i="0" u="none" strike="noStrike" cap="none" normalizeH="0" baseline="0" dirty="0" smtClean="0">
                          <a:ln>
                            <a:noFill/>
                          </a:ln>
                          <a:solidFill>
                            <a:schemeClr val="tx1"/>
                          </a:solidFill>
                          <a:effectLst/>
                          <a:latin typeface="+mn-lt"/>
                          <a:cs typeface="Arial" charset="0"/>
                        </a:rPr>
                        <a:t>Assimilazione lineare classica</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defRPr/>
            </a:pPr>
            <a:r>
              <a:rPr lang="it-IT" dirty="0" smtClean="0">
                <a:solidFill>
                  <a:schemeClr val="accent5"/>
                </a:solidFill>
              </a:rPr>
              <a:t>Una ricerca sugli adolescenti (</a:t>
            </a:r>
            <a:r>
              <a:rPr lang="it-IT" dirty="0" err="1" smtClean="0">
                <a:solidFill>
                  <a:schemeClr val="accent5"/>
                </a:solidFill>
              </a:rPr>
              <a:t>Ismu-Caritas</a:t>
            </a:r>
            <a:r>
              <a:rPr lang="it-IT" dirty="0" smtClean="0">
                <a:solidFill>
                  <a:schemeClr val="accent5"/>
                </a:solidFill>
              </a:rPr>
              <a:t>, 2009)</a:t>
            </a:r>
            <a:endParaRPr lang="it-IT" dirty="0">
              <a:solidFill>
                <a:schemeClr val="accent5"/>
              </a:solidFill>
            </a:endParaRPr>
          </a:p>
        </p:txBody>
      </p:sp>
      <p:graphicFrame>
        <p:nvGraphicFramePr>
          <p:cNvPr id="4" name="Segnaposto contenuto 3"/>
          <p:cNvGraphicFramePr>
            <a:graphicFrameLocks noGrp="1"/>
          </p:cNvGraphicFramePr>
          <p:nvPr>
            <p:ph idx="1"/>
          </p:nvPr>
        </p:nvGraphicFramePr>
        <p:xfrm>
          <a:off x="467544" y="1844824"/>
          <a:ext cx="8229600" cy="4278801"/>
        </p:xfrm>
        <a:graphic>
          <a:graphicData uri="http://schemas.openxmlformats.org/drawingml/2006/table">
            <a:tbl>
              <a:tblPr firstRow="1" bandRow="1">
                <a:tableStyleId>{5C22544A-7EE6-4342-B048-85BDC9FD1C3A}</a:tableStyleId>
              </a:tblPr>
              <a:tblGrid>
                <a:gridCol w="2743200"/>
                <a:gridCol w="2667744"/>
                <a:gridCol w="2818656"/>
              </a:tblGrid>
              <a:tr h="659281">
                <a:tc>
                  <a:txBody>
                    <a:bodyPr/>
                    <a:lstStyle/>
                    <a:p>
                      <a:endParaRPr lang="it-IT" dirty="0"/>
                    </a:p>
                  </a:txBody>
                  <a:tcPr/>
                </a:tc>
                <a:tc>
                  <a:txBody>
                    <a:bodyPr/>
                    <a:lstStyle/>
                    <a:p>
                      <a:r>
                        <a:rPr lang="it-IT" dirty="0" smtClean="0"/>
                        <a:t>Rapporto</a:t>
                      </a:r>
                      <a:r>
                        <a:rPr lang="it-IT" baseline="0" dirty="0" smtClean="0"/>
                        <a:t> conflittuale</a:t>
                      </a:r>
                      <a:endParaRPr lang="it-IT" dirty="0"/>
                    </a:p>
                  </a:txBody>
                  <a:tcPr/>
                </a:tc>
                <a:tc>
                  <a:txBody>
                    <a:bodyPr/>
                    <a:lstStyle/>
                    <a:p>
                      <a:r>
                        <a:rPr lang="it-IT" dirty="0" smtClean="0"/>
                        <a:t>Rapporto</a:t>
                      </a:r>
                      <a:r>
                        <a:rPr lang="it-IT" baseline="0" dirty="0" smtClean="0"/>
                        <a:t> non conflittuale</a:t>
                      </a:r>
                      <a:endParaRPr lang="it-IT" dirty="0"/>
                    </a:p>
                  </a:txBody>
                  <a:tcPr/>
                </a:tc>
              </a:tr>
              <a:tr h="1368724">
                <a:tc>
                  <a:txBody>
                    <a:bodyPr/>
                    <a:lstStyle/>
                    <a:p>
                      <a:r>
                        <a:rPr lang="it-IT" sz="3200" dirty="0" smtClean="0"/>
                        <a:t>Identità</a:t>
                      </a:r>
                      <a:r>
                        <a:rPr lang="it-IT" sz="3200" baseline="0" dirty="0" smtClean="0"/>
                        <a:t> giovanile</a:t>
                      </a:r>
                      <a:endParaRPr lang="it-IT" sz="3200" dirty="0"/>
                    </a:p>
                  </a:txBody>
                  <a:tcPr/>
                </a:tc>
                <a:tc>
                  <a:txBody>
                    <a:bodyPr/>
                    <a:lstStyle/>
                    <a:p>
                      <a:r>
                        <a:rPr lang="it-IT" sz="3200" dirty="0" smtClean="0"/>
                        <a:t>Gli adolescenti (17,5%)</a:t>
                      </a:r>
                      <a:endParaRPr lang="it-IT" sz="3200" dirty="0"/>
                    </a:p>
                  </a:txBody>
                  <a:tcPr/>
                </a:tc>
                <a:tc>
                  <a:txBody>
                    <a:bodyPr/>
                    <a:lstStyle/>
                    <a:p>
                      <a:r>
                        <a:rPr lang="it-IT" sz="3200" dirty="0" smtClean="0"/>
                        <a:t>Gli integrati (22,6%)</a:t>
                      </a:r>
                      <a:endParaRPr lang="it-IT" sz="3200" dirty="0"/>
                    </a:p>
                  </a:txBody>
                  <a:tcPr/>
                </a:tc>
              </a:tr>
              <a:tr h="2065040">
                <a:tc>
                  <a:txBody>
                    <a:bodyPr/>
                    <a:lstStyle/>
                    <a:p>
                      <a:r>
                        <a:rPr lang="it-IT" sz="3200" dirty="0" smtClean="0"/>
                        <a:t>Identità etnica</a:t>
                      </a:r>
                      <a:endParaRPr lang="it-IT" sz="3200" dirty="0"/>
                    </a:p>
                  </a:txBody>
                  <a:tcPr/>
                </a:tc>
                <a:tc>
                  <a:txBody>
                    <a:bodyPr/>
                    <a:lstStyle/>
                    <a:p>
                      <a:r>
                        <a:rPr lang="it-IT" sz="3200" dirty="0" smtClean="0"/>
                        <a:t>I ribelli (30,6%)</a:t>
                      </a:r>
                      <a:endParaRPr lang="it-IT" sz="3200" dirty="0"/>
                    </a:p>
                  </a:txBody>
                  <a:tcPr/>
                </a:tc>
                <a:tc>
                  <a:txBody>
                    <a:bodyPr/>
                    <a:lstStyle/>
                    <a:p>
                      <a:r>
                        <a:rPr lang="it-IT" sz="3200" dirty="0" smtClean="0"/>
                        <a:t>I conservatori (29,2%)</a:t>
                      </a:r>
                      <a:endParaRPr lang="it-IT" sz="3200" dirty="0"/>
                    </a:p>
                  </a:txBody>
                  <a:tcPr/>
                </a:tc>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olo 1"/>
          <p:cNvSpPr>
            <a:spLocks noGrp="1"/>
          </p:cNvSpPr>
          <p:nvPr>
            <p:ph type="title"/>
          </p:nvPr>
        </p:nvSpPr>
        <p:spPr bwMode="auto">
          <a:xfrm>
            <a:off x="0" y="0"/>
            <a:ext cx="9144000" cy="1412776"/>
          </a:xfrm>
          <a:noFill/>
          <a:ln>
            <a:miter lim="800000"/>
            <a:headEnd/>
            <a:tailEnd/>
          </a:ln>
        </p:spPr>
        <p:txBody>
          <a:bodyPr vert="horz" wrap="square" lIns="91440" tIns="45720" rIns="91440" bIns="45720" numCol="1" anchor="t" anchorCtr="0" compatLnSpc="1">
            <a:prstTxWarp prst="textNoShape">
              <a:avLst/>
            </a:prstTxWarp>
          </a:bodyPr>
          <a:lstStyle/>
          <a:p>
            <a:r>
              <a:rPr lang="it-IT" dirty="0" smtClean="0">
                <a:solidFill>
                  <a:srgbClr val="00B0F0"/>
                </a:solidFill>
                <a:ea typeface="ＭＳ Ｐゴシック" pitchFamily="34" charset="-128"/>
              </a:rPr>
              <a:t>Ricerca CISF: gli italiani e l’immigrazione familiare</a:t>
            </a:r>
          </a:p>
        </p:txBody>
      </p:sp>
      <p:sp>
        <p:nvSpPr>
          <p:cNvPr id="14339" name="Segnaposto contenuto 2"/>
          <p:cNvSpPr>
            <a:spLocks noGrp="1"/>
          </p:cNvSpPr>
          <p:nvPr>
            <p:ph idx="1"/>
          </p:nvPr>
        </p:nvSpPr>
        <p:spPr bwMode="auto">
          <a:xfrm>
            <a:off x="0" y="1412776"/>
            <a:ext cx="9144000" cy="5102027"/>
          </a:xfrm>
          <a:noFill/>
          <a:ln>
            <a:miter lim="800000"/>
            <a:headEnd/>
            <a:tailEnd/>
          </a:ln>
        </p:spPr>
        <p:txBody>
          <a:bodyPr vert="horz" wrap="square" lIns="91440" tIns="45720" rIns="91440" bIns="45720" numCol="1" anchor="t" anchorCtr="0" compatLnSpc="1">
            <a:prstTxWarp prst="textNoShape">
              <a:avLst/>
            </a:prstTxWarp>
          </a:bodyPr>
          <a:lstStyle/>
          <a:p>
            <a:pPr>
              <a:buFont typeface="Arial" charset="0"/>
              <a:buNone/>
            </a:pPr>
            <a:r>
              <a:rPr lang="it-IT" dirty="0" smtClean="0">
                <a:ea typeface="ＭＳ Ｐゴシック" pitchFamily="34" charset="-128"/>
              </a:rPr>
              <a:t>	La maggior parte degli intervistati (70% circa) hanno posizioni ostili o problematiche verso l’immigrazione. Gli intervistati però distinguono tra l’immigrazione in generale e le famiglie immigrate. Verso di esse sono più disposti all’apertura. Ne vedono le valenze positive in termini di vettori di integrazione, a patto però che gli interessati si impegnino nell’apprendimento delle regole e tradizioni culturali italiane.</a:t>
            </a:r>
          </a:p>
          <a:p>
            <a:endParaRPr lang="it-IT" dirty="0" smtClean="0">
              <a:ea typeface="ＭＳ Ｐゴシック" pitchFamily="34" charset="-128"/>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4638"/>
            <a:ext cx="8686800" cy="850106"/>
          </a:xfrm>
        </p:spPr>
        <p:txBody>
          <a:bodyPr/>
          <a:lstStyle/>
          <a:p>
            <a:r>
              <a:rPr lang="it-IT" dirty="0" smtClean="0">
                <a:solidFill>
                  <a:srgbClr val="00B0F0"/>
                </a:solidFill>
              </a:rPr>
              <a:t>Famiglie immigrate e società locali</a:t>
            </a:r>
            <a:endParaRPr lang="it-IT" dirty="0">
              <a:solidFill>
                <a:srgbClr val="00B0F0"/>
              </a:solidFill>
            </a:endParaRPr>
          </a:p>
        </p:txBody>
      </p:sp>
      <p:sp>
        <p:nvSpPr>
          <p:cNvPr id="3" name="Segnaposto contenuto 2"/>
          <p:cNvSpPr>
            <a:spLocks noGrp="1"/>
          </p:cNvSpPr>
          <p:nvPr>
            <p:ph idx="1"/>
          </p:nvPr>
        </p:nvSpPr>
        <p:spPr>
          <a:xfrm>
            <a:off x="0" y="1052736"/>
            <a:ext cx="9144000" cy="5073427"/>
          </a:xfrm>
        </p:spPr>
        <p:txBody>
          <a:bodyPr/>
          <a:lstStyle/>
          <a:p>
            <a:r>
              <a:rPr lang="it-IT" dirty="0" smtClean="0">
                <a:ea typeface="ＭＳ Ｐゴシック" pitchFamily="34" charset="-128"/>
              </a:rPr>
              <a:t>La vita familiare comporta un potenziale di moltiplicazione dei rapporti con il contesto, sia in termini di rapporti con i servizi formali, sia sotto il profilo delle relazioni  quotidiane</a:t>
            </a:r>
          </a:p>
          <a:p>
            <a:r>
              <a:rPr lang="it-IT" dirty="0" smtClean="0">
                <a:ea typeface="ＭＳ Ｐゴシック" pitchFamily="34" charset="-128"/>
              </a:rPr>
              <a:t>Il vicinato e la vita quotidiana aprono spazi di frequentazione e mutuo aiuto tra famiglie immigrate e famiglie italiane</a:t>
            </a:r>
          </a:p>
          <a:p>
            <a:r>
              <a:rPr lang="it-IT" dirty="0" smtClean="0">
                <a:ea typeface="ＭＳ Ｐゴシック" pitchFamily="34" charset="-128"/>
              </a:rPr>
              <a:t>I ricongiungimenti familiari rappresentano un fattore di “</a:t>
            </a:r>
            <a:r>
              <a:rPr lang="it-IT" dirty="0" err="1" smtClean="0">
                <a:ea typeface="ＭＳ Ｐゴシック" pitchFamily="34" charset="-128"/>
              </a:rPr>
              <a:t>cittadinizzazione</a:t>
            </a:r>
            <a:r>
              <a:rPr lang="it-IT" dirty="0" smtClean="0">
                <a:ea typeface="ＭＳ Ｐゴシック" pitchFamily="34" charset="-128"/>
              </a:rPr>
              <a:t>”, innescando l’assunzione di diritti e di doveri</a:t>
            </a:r>
          </a:p>
          <a:p>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354162"/>
          </a:xfrm>
        </p:spPr>
        <p:txBody>
          <a:bodyPr/>
          <a:lstStyle/>
          <a:p>
            <a:r>
              <a:rPr lang="it-IT" dirty="0" smtClean="0">
                <a:solidFill>
                  <a:schemeClr val="accent5"/>
                </a:solidFill>
              </a:rPr>
              <a:t>Conclusioni : migrazioni familiari e integrazione</a:t>
            </a:r>
            <a:endParaRPr lang="it-IT" dirty="0">
              <a:solidFill>
                <a:schemeClr val="accent5"/>
              </a:solidFill>
            </a:endParaRPr>
          </a:p>
        </p:txBody>
      </p:sp>
      <p:sp>
        <p:nvSpPr>
          <p:cNvPr id="3" name="Segnaposto contenuto 2"/>
          <p:cNvSpPr>
            <a:spLocks noGrp="1"/>
          </p:cNvSpPr>
          <p:nvPr>
            <p:ph idx="1"/>
          </p:nvPr>
        </p:nvSpPr>
        <p:spPr/>
        <p:txBody>
          <a:bodyPr/>
          <a:lstStyle/>
          <a:p>
            <a:r>
              <a:rPr lang="it-IT" dirty="0" smtClean="0"/>
              <a:t>Il ricongiungimento familiare non è un lieto fine, ma un nuovo inizio da accompagnare</a:t>
            </a:r>
          </a:p>
          <a:p>
            <a:r>
              <a:rPr lang="it-IT" dirty="0" smtClean="0"/>
              <a:t>Conoscere e sostenere le esigenze delle famiglie transnazionali</a:t>
            </a:r>
          </a:p>
          <a:p>
            <a:r>
              <a:rPr lang="it-IT" dirty="0" smtClean="0"/>
              <a:t>Cogliere l’insediamento familiare come opportunità di «</a:t>
            </a:r>
            <a:r>
              <a:rPr lang="it-IT" dirty="0" err="1" smtClean="0"/>
              <a:t>cittadinizzazione</a:t>
            </a:r>
            <a:r>
              <a:rPr lang="it-IT" dirty="0" smtClean="0"/>
              <a:t>» e integrazione nel quotidiano</a:t>
            </a:r>
          </a:p>
          <a:p>
            <a:r>
              <a:rPr lang="it-IT" dirty="0" smtClean="0"/>
              <a:t>I figli, la scuola, il quartiere come terreni di incontro</a:t>
            </a:r>
          </a:p>
          <a:p>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457200" y="704850"/>
            <a:ext cx="8229600" cy="1143000"/>
          </a:xfrm>
          <a:prstGeom prst="rect">
            <a:avLst/>
          </a:prstGeom>
          <a:noFill/>
          <a:ln w="9525">
            <a:noFill/>
            <a:round/>
            <a:headEnd/>
            <a:tailEnd/>
          </a:ln>
        </p:spPr>
        <p:txBody>
          <a:bodyPr wrap="none" anchor="ctr"/>
          <a:lstStyle/>
          <a:p>
            <a:endParaRPr lang="it-IT"/>
          </a:p>
        </p:txBody>
      </p:sp>
      <p:sp>
        <p:nvSpPr>
          <p:cNvPr id="22531" name="Text Box 2"/>
          <p:cNvSpPr txBox="1">
            <a:spLocks noChangeArrowheads="1"/>
          </p:cNvSpPr>
          <p:nvPr/>
        </p:nvSpPr>
        <p:spPr bwMode="auto">
          <a:xfrm>
            <a:off x="457200" y="1935163"/>
            <a:ext cx="8229600" cy="4389437"/>
          </a:xfrm>
          <a:prstGeom prst="rect">
            <a:avLst/>
          </a:prstGeom>
          <a:noFill/>
          <a:ln w="9525">
            <a:noFill/>
            <a:round/>
            <a:headEnd/>
            <a:tailEnd/>
          </a:ln>
        </p:spPr>
        <p:txBody>
          <a:bodyPr/>
          <a:lstStyle/>
          <a:p>
            <a:pPr marL="271463" indent="-271463">
              <a:spcBef>
                <a:spcPts val="65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sz="2600">
                <a:solidFill>
                  <a:srgbClr val="000000"/>
                </a:solidFill>
                <a:latin typeface="Constantia" pitchFamily="18" charset="0"/>
              </a:rPr>
              <a:t>“i pregi delle democrazie liberali non consistono nel potere di chiudere le proprie frontiere, bensì nella capacità di prestare ascolto alle richieste di coloro che, per qualunque ragione, bussano alle porte” (S. Benhabib, 2005: 223).</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268760"/>
          </a:xfrm>
        </p:spPr>
        <p:txBody>
          <a:bodyPr/>
          <a:lstStyle/>
          <a:p>
            <a:r>
              <a:rPr lang="it-IT" dirty="0">
                <a:solidFill>
                  <a:srgbClr val="00B0F0"/>
                </a:solidFill>
              </a:rPr>
              <a:t>Rappresentazioni e realtà dell’immigrazione</a:t>
            </a:r>
          </a:p>
        </p:txBody>
      </p:sp>
      <p:sp>
        <p:nvSpPr>
          <p:cNvPr id="3" name="Segnaposto contenuto 2"/>
          <p:cNvSpPr>
            <a:spLocks noGrp="1"/>
          </p:cNvSpPr>
          <p:nvPr>
            <p:ph sz="half" idx="1"/>
          </p:nvPr>
        </p:nvSpPr>
        <p:spPr/>
        <p:txBody>
          <a:bodyPr/>
          <a:lstStyle/>
          <a:p>
            <a:pPr marL="0" indent="0">
              <a:buNone/>
            </a:pPr>
            <a:r>
              <a:rPr lang="it-IT" dirty="0" smtClean="0">
                <a:solidFill>
                  <a:srgbClr val="FF3399"/>
                </a:solidFill>
              </a:rPr>
              <a:t>Rappresentazione</a:t>
            </a:r>
            <a:r>
              <a:rPr lang="it-IT" dirty="0" smtClean="0"/>
              <a:t>:</a:t>
            </a:r>
          </a:p>
          <a:p>
            <a:r>
              <a:rPr lang="it-IT" dirty="0" smtClean="0"/>
              <a:t>Immigrazione in aumento drammatico</a:t>
            </a:r>
          </a:p>
          <a:p>
            <a:r>
              <a:rPr lang="it-IT" dirty="0" smtClean="0"/>
              <a:t>Asilo come ragione prevalente</a:t>
            </a:r>
          </a:p>
          <a:p>
            <a:r>
              <a:rPr lang="it-IT" dirty="0" smtClean="0"/>
              <a:t>Proveniente da Africa e Medio Oriente</a:t>
            </a:r>
          </a:p>
          <a:p>
            <a:r>
              <a:rPr lang="it-IT" dirty="0" smtClean="0"/>
              <a:t>Largamente maschile</a:t>
            </a:r>
          </a:p>
          <a:p>
            <a:r>
              <a:rPr lang="it-IT" dirty="0" smtClean="0"/>
              <a:t>Di religione mussulmana	</a:t>
            </a:r>
          </a:p>
          <a:p>
            <a:endParaRPr lang="it-IT" dirty="0"/>
          </a:p>
        </p:txBody>
      </p:sp>
      <p:sp>
        <p:nvSpPr>
          <p:cNvPr id="4" name="Segnaposto contenuto 3"/>
          <p:cNvSpPr>
            <a:spLocks noGrp="1"/>
          </p:cNvSpPr>
          <p:nvPr>
            <p:ph sz="half" idx="2"/>
          </p:nvPr>
        </p:nvSpPr>
        <p:spPr/>
        <p:txBody>
          <a:bodyPr/>
          <a:lstStyle/>
          <a:p>
            <a:pPr marL="0" indent="0">
              <a:buNone/>
            </a:pPr>
            <a:r>
              <a:rPr lang="it-IT" dirty="0" smtClean="0">
                <a:solidFill>
                  <a:srgbClr val="FF3399"/>
                </a:solidFill>
              </a:rPr>
              <a:t>Evidenza statistica</a:t>
            </a:r>
            <a:r>
              <a:rPr lang="it-IT" dirty="0" smtClean="0"/>
              <a:t>:</a:t>
            </a:r>
          </a:p>
          <a:p>
            <a:r>
              <a:rPr lang="it-IT" dirty="0" smtClean="0"/>
              <a:t>Immigrazione stazionaria</a:t>
            </a:r>
          </a:p>
          <a:p>
            <a:r>
              <a:rPr lang="it-IT" dirty="0" smtClean="0"/>
              <a:t>Lavoro e famiglia prevalenti, asilo marginale</a:t>
            </a:r>
          </a:p>
          <a:p>
            <a:r>
              <a:rPr lang="it-IT" dirty="0" smtClean="0"/>
              <a:t>In maggioranza, europea, femminile, cristiana</a:t>
            </a:r>
            <a:endParaRPr lang="it-IT" dirty="0"/>
          </a:p>
        </p:txBody>
      </p:sp>
    </p:spTree>
    <p:extLst>
      <p:ext uri="{BB962C8B-B14F-4D97-AF65-F5344CB8AC3E}">
        <p14:creationId xmlns:p14="http://schemas.microsoft.com/office/powerpoint/2010/main" val="1588938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solidFill>
              </a:rPr>
              <a:t>Per saperne di più</a:t>
            </a:r>
            <a:r>
              <a:rPr lang="it-IT" dirty="0" smtClean="0"/>
              <a:t/>
            </a:r>
            <a:br>
              <a:rPr lang="it-IT" dirty="0" smtClean="0"/>
            </a:br>
            <a:endParaRPr lang="it-IT" dirty="0"/>
          </a:p>
        </p:txBody>
      </p:sp>
      <p:sp>
        <p:nvSpPr>
          <p:cNvPr id="3" name="Segnaposto contenuto 2"/>
          <p:cNvSpPr>
            <a:spLocks noGrp="1"/>
          </p:cNvSpPr>
          <p:nvPr>
            <p:ph idx="1"/>
          </p:nvPr>
        </p:nvSpPr>
        <p:spPr/>
        <p:txBody>
          <a:bodyPr/>
          <a:lstStyle/>
          <a:p>
            <a:r>
              <a:rPr lang="it-IT" dirty="0" smtClean="0"/>
              <a:t>Rivista “Mondi migranti”, edizioni </a:t>
            </a:r>
            <a:r>
              <a:rPr lang="it-IT" dirty="0" err="1" smtClean="0"/>
              <a:t>FrancoAngeli</a:t>
            </a:r>
            <a:endParaRPr lang="it-IT" dirty="0" smtClean="0"/>
          </a:p>
          <a:p>
            <a:r>
              <a:rPr lang="it-IT" dirty="0" err="1" smtClean="0"/>
              <a:t>M.Ambrosini</a:t>
            </a:r>
            <a:r>
              <a:rPr lang="it-IT" dirty="0" smtClean="0"/>
              <a:t>, </a:t>
            </a:r>
            <a:r>
              <a:rPr lang="it-IT" i="1" dirty="0" smtClean="0"/>
              <a:t>Sociologia delle migrazioni</a:t>
            </a:r>
            <a:r>
              <a:rPr lang="it-IT" dirty="0" smtClean="0"/>
              <a:t>, ed. Il Mulino, 2011</a:t>
            </a:r>
          </a:p>
          <a:p>
            <a:r>
              <a:rPr lang="it-IT" dirty="0" err="1" smtClean="0"/>
              <a:t>M.Ambrosini</a:t>
            </a:r>
            <a:r>
              <a:rPr lang="it-IT" dirty="0" smtClean="0"/>
              <a:t>, </a:t>
            </a:r>
            <a:r>
              <a:rPr lang="it-IT" i="1" dirty="0" smtClean="0"/>
              <a:t>Immigrazione irregolare e welfare invisibile. Il lavoro di cura attraverso i confini</a:t>
            </a:r>
            <a:r>
              <a:rPr lang="it-IT" dirty="0" smtClean="0"/>
              <a:t>, Il Mulino, 2013</a:t>
            </a:r>
          </a:p>
          <a:p>
            <a:endParaRPr lang="it-IT"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solidFill>
              </a:rPr>
              <a:t>Immigrati e famiglie migranti</a:t>
            </a:r>
            <a:endParaRPr lang="it-IT" dirty="0">
              <a:solidFill>
                <a:schemeClr val="accent5"/>
              </a:solidFill>
            </a:endParaRPr>
          </a:p>
        </p:txBody>
      </p:sp>
      <p:sp>
        <p:nvSpPr>
          <p:cNvPr id="3" name="Segnaposto contenuto 2"/>
          <p:cNvSpPr>
            <a:spLocks noGrp="1"/>
          </p:cNvSpPr>
          <p:nvPr>
            <p:ph idx="1"/>
          </p:nvPr>
        </p:nvSpPr>
        <p:spPr>
          <a:xfrm>
            <a:off x="457200" y="1124744"/>
            <a:ext cx="8229600" cy="5001419"/>
          </a:xfrm>
        </p:spPr>
        <p:txBody>
          <a:bodyPr/>
          <a:lstStyle/>
          <a:p>
            <a:r>
              <a:rPr lang="it-IT" dirty="0" smtClean="0"/>
              <a:t>“Volevamo delle braccia, sono arrivate delle famiglie”</a:t>
            </a:r>
          </a:p>
          <a:p>
            <a:r>
              <a:rPr lang="it-IT" dirty="0" smtClean="0"/>
              <a:t>Il passaggio dai singoli alle famiglie immigrate come passaggio cruciale: l’immigrazione diventa insediata</a:t>
            </a:r>
          </a:p>
          <a:p>
            <a:r>
              <a:rPr lang="it-IT" dirty="0" smtClean="0"/>
              <a:t>L’immigrazione familiare: via di integrazione  o vite parallele?</a:t>
            </a:r>
          </a:p>
          <a:p>
            <a:r>
              <a:rPr lang="it-IT" dirty="0" smtClean="0"/>
              <a:t>Le “</a:t>
            </a:r>
            <a:r>
              <a:rPr lang="it-IT" b="1" dirty="0" smtClean="0"/>
              <a:t>tre famiglie</a:t>
            </a:r>
            <a:r>
              <a:rPr lang="it-IT" dirty="0" smtClean="0"/>
              <a:t>” dei migranti</a:t>
            </a:r>
          </a:p>
          <a:p>
            <a:endParaRPr lang="it-IT"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p:cNvSpPr>
            <a:spLocks noGrp="1"/>
          </p:cNvSpPr>
          <p:nvPr>
            <p:ph type="title"/>
          </p:nvPr>
        </p:nvSpPr>
        <p:spPr bwMode="auto">
          <a:xfrm>
            <a:off x="0" y="0"/>
            <a:ext cx="9144000" cy="1417638"/>
          </a:xfrm>
          <a:noFill/>
          <a:ln>
            <a:miter lim="800000"/>
            <a:headEnd/>
            <a:tailEnd/>
          </a:ln>
        </p:spPr>
        <p:txBody>
          <a:bodyPr vert="horz" wrap="square" lIns="91440" tIns="45720" rIns="91440" bIns="45720" numCol="1" anchor="t" anchorCtr="0" compatLnSpc="1">
            <a:prstTxWarp prst="textNoShape">
              <a:avLst/>
            </a:prstTxWarp>
          </a:bodyPr>
          <a:lstStyle/>
          <a:p>
            <a:r>
              <a:rPr lang="it-IT" smtClean="0">
                <a:solidFill>
                  <a:srgbClr val="00B0F0"/>
                </a:solidFill>
                <a:ea typeface="ＭＳ Ｐゴシック" pitchFamily="34" charset="-128"/>
              </a:rPr>
              <a:t>Le famiglie migranti nello sguardo delle società riceventi</a:t>
            </a:r>
          </a:p>
        </p:txBody>
      </p:sp>
      <p:sp>
        <p:nvSpPr>
          <p:cNvPr id="7171" name="Segnaposto contenuto 2"/>
          <p:cNvSpPr>
            <a:spLocks noGrp="1"/>
          </p:cNvSpPr>
          <p:nvPr>
            <p:ph idx="1"/>
          </p:nvPr>
        </p:nvSpPr>
        <p:spPr bwMode="auto">
          <a:xfrm>
            <a:off x="0" y="1341438"/>
            <a:ext cx="9144000" cy="4741862"/>
          </a:xfrm>
          <a:noFill/>
          <a:ln>
            <a:miter lim="800000"/>
            <a:headEnd/>
            <a:tailEnd/>
          </a:ln>
        </p:spPr>
        <p:txBody>
          <a:bodyPr vert="horz" wrap="square" lIns="91440" tIns="45720" rIns="91440" bIns="45720" numCol="1" anchor="t" anchorCtr="0" compatLnSpc="1">
            <a:prstTxWarp prst="textNoShape">
              <a:avLst/>
            </a:prstTxWarp>
          </a:bodyPr>
          <a:lstStyle/>
          <a:p>
            <a:endParaRPr lang="it-IT" i="1" dirty="0" smtClean="0">
              <a:ea typeface="ＭＳ Ｐゴシック" pitchFamily="34" charset="-128"/>
            </a:endParaRPr>
          </a:p>
          <a:p>
            <a:r>
              <a:rPr lang="it-IT" i="1" dirty="0" smtClean="0">
                <a:ea typeface="ＭＳ Ｐゴシック" pitchFamily="34" charset="-128"/>
              </a:rPr>
              <a:t>Fonte di costi sociali </a:t>
            </a:r>
          </a:p>
          <a:p>
            <a:r>
              <a:rPr lang="it-IT" i="1" dirty="0" smtClean="0">
                <a:ea typeface="ＭＳ Ｐゴシック" pitchFamily="34" charset="-128"/>
              </a:rPr>
              <a:t>Via d’integrazione nelle società riceventi</a:t>
            </a:r>
          </a:p>
          <a:p>
            <a:r>
              <a:rPr lang="it-IT" i="1" dirty="0" smtClean="0">
                <a:ea typeface="ＭＳ Ｐゴシック" pitchFamily="34" charset="-128"/>
              </a:rPr>
              <a:t>baluardo delle distanze culturali</a:t>
            </a:r>
          </a:p>
          <a:p>
            <a:r>
              <a:rPr lang="it-IT" i="1" dirty="0" smtClean="0">
                <a:ea typeface="ＭＳ Ｐゴシック" pitchFamily="34" charset="-128"/>
              </a:rPr>
              <a:t>luogo dell’avvicinamento e della mescolanza</a:t>
            </a:r>
            <a:endParaRPr lang="it-IT" dirty="0" smtClean="0">
              <a:ea typeface="ＭＳ Ｐゴシック" pitchFamily="34" charset="-128"/>
            </a:endParaRPr>
          </a:p>
          <a:p>
            <a:endParaRPr lang="it-IT" dirty="0" smtClean="0">
              <a:ea typeface="ＭＳ Ｐゴシック" pitchFamily="34" charset="-128"/>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solidFill>
              </a:rPr>
              <a:t>Un rapporto paradossale</a:t>
            </a:r>
            <a:endParaRPr lang="it-IT" dirty="0">
              <a:solidFill>
                <a:schemeClr val="accent5"/>
              </a:solidFill>
            </a:endParaRPr>
          </a:p>
        </p:txBody>
      </p:sp>
      <p:sp>
        <p:nvSpPr>
          <p:cNvPr id="3" name="Segnaposto contenuto 2"/>
          <p:cNvSpPr>
            <a:spLocks noGrp="1"/>
          </p:cNvSpPr>
          <p:nvPr>
            <p:ph idx="1"/>
          </p:nvPr>
        </p:nvSpPr>
        <p:spPr>
          <a:xfrm>
            <a:off x="457200" y="1124744"/>
            <a:ext cx="8229600" cy="5001419"/>
          </a:xfrm>
        </p:spPr>
        <p:txBody>
          <a:bodyPr/>
          <a:lstStyle/>
          <a:p>
            <a:r>
              <a:rPr lang="it-IT" sz="2800" dirty="0" smtClean="0"/>
              <a:t>Oggi oltre la metà degli immigrati in Italia sono donne, che sempre più spesso arrivano sole</a:t>
            </a:r>
          </a:p>
          <a:p>
            <a:r>
              <a:rPr lang="it-IT" sz="2800" dirty="0" smtClean="0"/>
              <a:t>Molte di esse hanno responsabilità familiari</a:t>
            </a:r>
          </a:p>
          <a:p>
            <a:r>
              <a:rPr lang="it-IT" sz="2800" dirty="0" smtClean="0"/>
              <a:t>Trovano lavoro soprattutto nelle famiglie italiane, oggi specialmente con gli anziani</a:t>
            </a:r>
          </a:p>
          <a:p>
            <a:r>
              <a:rPr lang="it-IT" sz="2800" b="1" dirty="0" smtClean="0"/>
              <a:t>La riaffermazione della famiglia come luogo della cura si basa sulla destabilizzazione degli assetti familiari nei luoghi di origine</a:t>
            </a:r>
          </a:p>
          <a:p>
            <a:pPr>
              <a:buNone/>
            </a:pPr>
            <a:r>
              <a:rPr lang="it-IT" sz="2000" dirty="0" smtClean="0"/>
              <a:t>(si veda:  </a:t>
            </a:r>
            <a:r>
              <a:rPr lang="it-IT" sz="2000" dirty="0" err="1" smtClean="0"/>
              <a:t>M.Ambrosini</a:t>
            </a:r>
            <a:r>
              <a:rPr lang="it-IT" sz="2000" dirty="0" smtClean="0"/>
              <a:t>, </a:t>
            </a:r>
            <a:r>
              <a:rPr lang="it-IT" sz="2000" i="1" dirty="0" smtClean="0"/>
              <a:t>Immigrazione irregolare e welfare invisibile: il lavoro di cura attraverso i confini</a:t>
            </a:r>
            <a:r>
              <a:rPr lang="it-IT" sz="2000" dirty="0" smtClean="0"/>
              <a:t>, Il Mulino, 2013).</a:t>
            </a:r>
          </a:p>
          <a:p>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it-IT" sz="3800" dirty="0">
                <a:solidFill>
                  <a:schemeClr val="accent5"/>
                </a:solidFill>
              </a:rPr>
              <a:t>Donne migranti e rapporti di genere</a:t>
            </a:r>
          </a:p>
        </p:txBody>
      </p:sp>
      <p:sp>
        <p:nvSpPr>
          <p:cNvPr id="7171" name="Rectangle 3"/>
          <p:cNvSpPr>
            <a:spLocks noGrp="1" noChangeArrowheads="1"/>
          </p:cNvSpPr>
          <p:nvPr>
            <p:ph type="body" idx="1"/>
          </p:nvPr>
        </p:nvSpPr>
        <p:spPr/>
        <p:txBody>
          <a:bodyPr/>
          <a:lstStyle/>
          <a:p>
            <a:r>
              <a:rPr lang="it-IT" sz="2800" dirty="0"/>
              <a:t>Donne non sempre sacrificate</a:t>
            </a:r>
          </a:p>
          <a:p>
            <a:r>
              <a:rPr lang="it-IT" sz="2800" dirty="0"/>
              <a:t>Aumento di potere e autonomia già nella società di origine</a:t>
            </a:r>
          </a:p>
          <a:p>
            <a:r>
              <a:rPr lang="it-IT" sz="2800" dirty="0"/>
              <a:t>Immigrazione e femminismo “pratico”</a:t>
            </a:r>
          </a:p>
          <a:p>
            <a:r>
              <a:rPr lang="it-IT" sz="2800" dirty="0"/>
              <a:t>Caso emergente delle donne </a:t>
            </a:r>
            <a:r>
              <a:rPr lang="it-IT" sz="2800" dirty="0" err="1" smtClean="0"/>
              <a:t>breadwinner</a:t>
            </a:r>
            <a:endParaRPr lang="it-IT" sz="2800" dirty="0"/>
          </a:p>
          <a:p>
            <a:r>
              <a:rPr lang="it-IT" sz="2800" dirty="0"/>
              <a:t>Famiglie non sempre coese (già all’origine): emigrazione come via di fuga</a:t>
            </a:r>
          </a:p>
          <a:p>
            <a:endParaRPr lang="it-IT" sz="2800" dirty="0"/>
          </a:p>
        </p:txBody>
      </p:sp>
    </p:spTree>
  </p:cSld>
  <p:clrMapOvr>
    <a:masterClrMapping/>
  </p:clrMapOvr>
  <p:transition>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07504" y="274638"/>
            <a:ext cx="9001000" cy="1354162"/>
          </a:xfrm>
        </p:spPr>
        <p:txBody>
          <a:bodyPr/>
          <a:lstStyle/>
          <a:p>
            <a:r>
              <a:rPr lang="it-IT" dirty="0" smtClean="0">
                <a:solidFill>
                  <a:schemeClr val="accent5"/>
                </a:solidFill>
              </a:rPr>
              <a:t>La seconda famiglia: la famiglia transnazionale</a:t>
            </a:r>
            <a:endParaRPr lang="it-IT" dirty="0">
              <a:solidFill>
                <a:schemeClr val="accent5"/>
              </a:solidFill>
            </a:endParaRPr>
          </a:p>
        </p:txBody>
      </p:sp>
      <p:sp>
        <p:nvSpPr>
          <p:cNvPr id="4099" name="Rectangle 3"/>
          <p:cNvSpPr>
            <a:spLocks noGrp="1" noChangeArrowheads="1"/>
          </p:cNvSpPr>
          <p:nvPr>
            <p:ph type="body" idx="1"/>
          </p:nvPr>
        </p:nvSpPr>
        <p:spPr>
          <a:xfrm>
            <a:off x="457200" y="1844824"/>
            <a:ext cx="8229600" cy="4281339"/>
          </a:xfrm>
        </p:spPr>
        <p:txBody>
          <a:bodyPr/>
          <a:lstStyle/>
          <a:p>
            <a:pPr>
              <a:lnSpc>
                <a:spcPct val="90000"/>
              </a:lnSpc>
            </a:pPr>
            <a:r>
              <a:rPr lang="it-IT" sz="2800" dirty="0"/>
              <a:t>La questione emerge con le migrazioni femminili: famiglie che vivono separate dai confini nazionali, ma conservano un sentimento di unione</a:t>
            </a:r>
          </a:p>
          <a:p>
            <a:pPr>
              <a:lnSpc>
                <a:spcPct val="90000"/>
              </a:lnSpc>
            </a:pPr>
            <a:r>
              <a:rPr lang="it-IT" sz="2800" dirty="0"/>
              <a:t>Dal migrante “sradicato” al migrante “connesso”?</a:t>
            </a:r>
          </a:p>
          <a:p>
            <a:pPr>
              <a:lnSpc>
                <a:spcPct val="90000"/>
              </a:lnSpc>
            </a:pPr>
            <a:r>
              <a:rPr lang="it-IT" sz="2800" dirty="0"/>
              <a:t>Cure familiari a </a:t>
            </a:r>
            <a:r>
              <a:rPr lang="it-IT" sz="2800" dirty="0" smtClean="0"/>
              <a:t>distanza: telefonate, rimesse, doni, </a:t>
            </a:r>
            <a:r>
              <a:rPr lang="it-IT" sz="2800" dirty="0" err="1" smtClean="0"/>
              <a:t>visite…</a:t>
            </a:r>
            <a:endParaRPr lang="it-IT" sz="2800" dirty="0"/>
          </a:p>
          <a:p>
            <a:pPr>
              <a:lnSpc>
                <a:spcPct val="90000"/>
              </a:lnSpc>
            </a:pPr>
            <a:r>
              <a:rPr lang="it-IT" sz="2800" dirty="0"/>
              <a:t>Catene </a:t>
            </a:r>
            <a:r>
              <a:rPr lang="it-IT" sz="2800" dirty="0" smtClean="0"/>
              <a:t>dell’</a:t>
            </a:r>
            <a:r>
              <a:rPr lang="it-IT" sz="2800" dirty="0" err="1" smtClean="0"/>
              <a:t>accudimento</a:t>
            </a:r>
            <a:r>
              <a:rPr lang="it-IT" sz="2800" dirty="0" smtClean="0"/>
              <a:t>: ruolo delle nonne e di altre parenti donne. </a:t>
            </a:r>
            <a:endParaRPr lang="it-IT" sz="2800" dirty="0"/>
          </a:p>
          <a:p>
            <a:pPr>
              <a:lnSpc>
                <a:spcPct val="90000"/>
              </a:lnSpc>
            </a:pPr>
            <a:r>
              <a:rPr lang="it-IT" sz="2800" dirty="0"/>
              <a:t>Precarietà educativa e “sofferenza della maternità transnazionale” (Parre</a:t>
            </a:r>
            <a:r>
              <a:rPr lang="en-US" sz="2800" dirty="0" err="1"/>
              <a:t>ñas</a:t>
            </a:r>
            <a:r>
              <a:rPr lang="en-US" sz="2800" dirty="0"/>
              <a:t>)</a:t>
            </a:r>
            <a:endParaRPr lang="it-IT" sz="2800" dirty="0"/>
          </a:p>
          <a:p>
            <a:pPr>
              <a:lnSpc>
                <a:spcPct val="90000"/>
              </a:lnSpc>
            </a:pPr>
            <a:endParaRPr lang="it-IT" sz="2800" dirty="0"/>
          </a:p>
        </p:txBody>
      </p:sp>
    </p:spTree>
  </p:cSld>
  <p:clrMapOvr>
    <a:masterClrMapping/>
  </p:clrMapOvr>
  <p:transition>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solidFill>
              </a:rPr>
              <a:t>Codici </a:t>
            </a:r>
            <a:r>
              <a:rPr lang="it-IT" smtClean="0">
                <a:solidFill>
                  <a:schemeClr val="accent5"/>
                </a:solidFill>
              </a:rPr>
              <a:t>familiari transnazionali</a:t>
            </a:r>
            <a:endParaRPr lang="it-IT" dirty="0">
              <a:solidFill>
                <a:schemeClr val="accent5"/>
              </a:solidFill>
            </a:endParaRPr>
          </a:p>
        </p:txBody>
      </p:sp>
      <p:sp>
        <p:nvSpPr>
          <p:cNvPr id="3" name="Segnaposto contenuto 2"/>
          <p:cNvSpPr>
            <a:spLocks noGrp="1"/>
          </p:cNvSpPr>
          <p:nvPr>
            <p:ph idx="1"/>
          </p:nvPr>
        </p:nvSpPr>
        <p:spPr/>
        <p:txBody>
          <a:bodyPr/>
          <a:lstStyle/>
          <a:p>
            <a:r>
              <a:rPr lang="it-IT" dirty="0" smtClean="0"/>
              <a:t>Rielaborazione dei codici familiari: </a:t>
            </a:r>
            <a:r>
              <a:rPr lang="it-IT" b="1" dirty="0" err="1" smtClean="0"/>
              <a:t>frontiering</a:t>
            </a:r>
            <a:r>
              <a:rPr lang="it-IT" b="1" dirty="0" smtClean="0"/>
              <a:t> </a:t>
            </a:r>
            <a:r>
              <a:rPr lang="it-IT" dirty="0" smtClean="0"/>
              <a:t>(creazione di spazi, rapporti familiari, identità e differenze)  e </a:t>
            </a:r>
            <a:r>
              <a:rPr lang="it-IT" b="1" dirty="0" err="1" smtClean="0"/>
              <a:t>relativising</a:t>
            </a:r>
            <a:r>
              <a:rPr lang="it-IT" b="1" dirty="0" smtClean="0"/>
              <a:t> </a:t>
            </a:r>
            <a:r>
              <a:rPr lang="it-IT" dirty="0" smtClean="0"/>
              <a:t>(definizione, mantenimento, troncatura di legami con i familiari)</a:t>
            </a:r>
          </a:p>
          <a:p>
            <a:r>
              <a:rPr lang="it-IT" dirty="0" smtClean="0"/>
              <a:t>La  persistente centralità del </a:t>
            </a:r>
            <a:r>
              <a:rPr lang="it-IT" b="1" dirty="0" err="1" smtClean="0"/>
              <a:t>caring</a:t>
            </a:r>
            <a:endParaRPr lang="it-IT" b="1" dirty="0" smtClean="0"/>
          </a:p>
          <a:p>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chemeClr val="accent5"/>
                </a:solidFill>
              </a:rPr>
              <a:t>Diversi tipi di famiglie transnazionali</a:t>
            </a:r>
            <a:endParaRPr lang="it-IT" dirty="0">
              <a:solidFill>
                <a:schemeClr val="accent5"/>
              </a:solidFill>
            </a:endParaRPr>
          </a:p>
        </p:txBody>
      </p:sp>
      <p:sp>
        <p:nvSpPr>
          <p:cNvPr id="3" name="Segnaposto contenuto 2"/>
          <p:cNvSpPr>
            <a:spLocks noGrp="1"/>
          </p:cNvSpPr>
          <p:nvPr>
            <p:ph idx="1"/>
          </p:nvPr>
        </p:nvSpPr>
        <p:spPr/>
        <p:txBody>
          <a:bodyPr/>
          <a:lstStyle/>
          <a:p>
            <a:r>
              <a:rPr lang="it-IT" dirty="0" smtClean="0"/>
              <a:t>Famiglie circolanti</a:t>
            </a:r>
          </a:p>
          <a:p>
            <a:r>
              <a:rPr lang="it-IT" dirty="0" smtClean="0"/>
              <a:t>Famiglie intergenerazionali</a:t>
            </a:r>
          </a:p>
          <a:p>
            <a:r>
              <a:rPr lang="it-IT" dirty="0" smtClean="0"/>
              <a:t>Famiglie </a:t>
            </a:r>
            <a:r>
              <a:rPr lang="it-IT" dirty="0" err="1" smtClean="0"/>
              <a:t>puerocentriche</a:t>
            </a:r>
            <a:endParaRPr lang="it-IT" dirty="0"/>
          </a:p>
        </p:txBody>
      </p:sp>
    </p:spTree>
  </p:cSld>
  <p:clrMapOvr>
    <a:masterClrMapping/>
  </p:clrMapOvr>
</p:sld>
</file>

<file path=ppt/theme/theme1.xml><?xml version="1.0" encoding="utf-8"?>
<a:theme xmlns:a="http://schemas.openxmlformats.org/drawingml/2006/main" name="PPT">
  <a:themeElements>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a:ln>
              <a:noFill/>
            </a:ln>
            <a:solidFill>
              <a:schemeClr val="tx1"/>
            </a:solidFill>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a:ln>
              <a:noFill/>
            </a:ln>
            <a:solidFill>
              <a:schemeClr val="tx1"/>
            </a:solidFill>
            <a:effectLst/>
            <a:latin typeface="Arial" pitchFamily="-105" charset="0"/>
            <a:ea typeface="ＭＳ Ｐゴシック" pitchFamily="-105" charset="-128"/>
            <a:cs typeface="ＭＳ Ｐゴシック" pitchFamily="-105" charset="-128"/>
          </a:defRPr>
        </a:defPPr>
      </a:lstStyle>
    </a:lnDef>
  </a:objectDefaults>
  <a:extraClrSchemeLst>
    <a:extraClrScheme>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zione vuo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zione vuo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zione vuo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zione vuo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zione vuo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zione vuot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zione vuo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zione vuo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zione vuo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zione vuo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zione vuo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PPT.pot</Template>
  <TotalTime>337</TotalTime>
  <Words>918</Words>
  <Application>Microsoft Office PowerPoint</Application>
  <PresentationFormat>Presentazione su schermo (4:3)</PresentationFormat>
  <Paragraphs>115</Paragraphs>
  <Slides>20</Slides>
  <Notes>1</Notes>
  <HiddenSlides>0</HiddenSlides>
  <MMClips>0</MMClips>
  <ScaleCrop>false</ScaleCrop>
  <HeadingPairs>
    <vt:vector size="4" baseType="variant">
      <vt:variant>
        <vt:lpstr>Tema</vt:lpstr>
      </vt:variant>
      <vt:variant>
        <vt:i4>3</vt:i4>
      </vt:variant>
      <vt:variant>
        <vt:lpstr>Titoli diapositive</vt:lpstr>
      </vt:variant>
      <vt:variant>
        <vt:i4>20</vt:i4>
      </vt:variant>
    </vt:vector>
  </HeadingPairs>
  <TitlesOfParts>
    <vt:vector size="23" baseType="lpstr">
      <vt:lpstr>PPT</vt:lpstr>
      <vt:lpstr>3</vt:lpstr>
      <vt:lpstr>Tema di Office</vt:lpstr>
      <vt:lpstr>      Maurizio Ambrosini, università di Milano, direttore della rivista “Mondi migranti”</vt:lpstr>
      <vt:lpstr>Rappresentazioni e realtà dell’immigrazione</vt:lpstr>
      <vt:lpstr>Immigrati e famiglie migranti</vt:lpstr>
      <vt:lpstr>Le famiglie migranti nello sguardo delle società riceventi</vt:lpstr>
      <vt:lpstr>Un rapporto paradossale</vt:lpstr>
      <vt:lpstr>Donne migranti e rapporti di genere</vt:lpstr>
      <vt:lpstr>La seconda famiglia: la famiglia transnazionale</vt:lpstr>
      <vt:lpstr>Codici familiari transnazionali</vt:lpstr>
      <vt:lpstr>Diversi tipi di famiglie transnazionali</vt:lpstr>
      <vt:lpstr>Famiglie in emigrazione </vt:lpstr>
      <vt:lpstr>La terza famiglia: Dalle famiglie transnazionali ai ricongiungimenti</vt:lpstr>
      <vt:lpstr>Educazione familiare alla prova</vt:lpstr>
      <vt:lpstr>Educazione e aggregazioni minoritarie</vt:lpstr>
      <vt:lpstr>Assimilazione culturale e integrazione economica</vt:lpstr>
      <vt:lpstr>Una ricerca sugli adolescenti (Ismu-Caritas, 2009)</vt:lpstr>
      <vt:lpstr>Ricerca CISF: gli italiani e l’immigrazione familiare</vt:lpstr>
      <vt:lpstr>Famiglie immigrate e società locali</vt:lpstr>
      <vt:lpstr>Conclusioni : migrazioni familiari e integrazione</vt:lpstr>
      <vt:lpstr>Presentazione standard di PowerPoint</vt:lpstr>
      <vt:lpstr>Per saperne di più </vt:lpstr>
    </vt:vector>
  </TitlesOfParts>
  <Company>unimi</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Daniela Tagliaferro</dc:creator>
  <cp:lastModifiedBy>Intek</cp:lastModifiedBy>
  <cp:revision>29</cp:revision>
  <dcterms:created xsi:type="dcterms:W3CDTF">2013-01-11T11:10:20Z</dcterms:created>
  <dcterms:modified xsi:type="dcterms:W3CDTF">2016-02-11T08:03:47Z</dcterms:modified>
</cp:coreProperties>
</file>