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89" r:id="rId3"/>
    <p:sldId id="274" r:id="rId4"/>
    <p:sldId id="288" r:id="rId5"/>
    <p:sldId id="283" r:id="rId6"/>
  </p:sldIdLst>
  <p:sldSz cx="12192000" cy="6858000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DCF0"/>
    <a:srgbClr val="096BAC"/>
    <a:srgbClr val="096EB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8" d="100"/>
          <a:sy n="78" d="100"/>
        </p:scale>
        <p:origin x="-40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6"/>
          <p:cNvSpPr/>
          <p:nvPr/>
        </p:nvSpPr>
        <p:spPr>
          <a:xfrm>
            <a:off x="0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7"/>
          <p:cNvSpPr/>
          <p:nvPr/>
        </p:nvSpPr>
        <p:spPr>
          <a:xfrm>
            <a:off x="-3175" y="-1588"/>
            <a:ext cx="12195175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89484" y="1730403"/>
            <a:ext cx="7531497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616370" y="2470926"/>
            <a:ext cx="8681508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DCFBB-25E6-4084-9270-4450D7F0969E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92F69-6CDB-4543-8D7B-ADF457346C7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17ADDC-05CC-442E-9DEB-72D3FAE74602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B6E36-53B6-4657-8945-61D81364AD1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6783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6783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0D73B-934C-4315-AE91-ED79DECC24FB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FF211-D02C-4772-8A27-835FB316D1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55737-674F-4549-A9A1-AA176726B745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31528C-C468-460D-A572-76953115CA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/>
          <p:nvPr/>
        </p:nvSpPr>
        <p:spPr>
          <a:xfrm>
            <a:off x="-3175" y="-1588"/>
            <a:ext cx="12195175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ight Triangle 6"/>
          <p:cNvSpPr/>
          <p:nvPr/>
        </p:nvSpPr>
        <p:spPr>
          <a:xfrm>
            <a:off x="0" y="2647950"/>
            <a:ext cx="4762500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92532" y="1726738"/>
            <a:ext cx="7534656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621536" y="2468304"/>
            <a:ext cx="8680704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279E54-8DD0-43D7-B462-50EFFB6E06AC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5D1DE-27AF-404B-AED5-03BEB33C27E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6688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C9D8B-F134-440B-9811-2FDA6D48CE67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AE31F2-1D05-4C77-9C76-1C5A40EF3F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200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6688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6688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C235D-3F8A-4899-9C84-763228BAAA02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42C178-63F8-48BB-8874-8A1101C71CF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0946C-61A7-4197-931F-2FCD786B7B9F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2B312-792E-49AA-BF93-B1D6ED22DA3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A676E-7BC7-4C51-8B2A-5358DC9700E7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8F7F6-A9DD-4424-817A-8212CA842C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16"/>
          <p:cNvSpPr/>
          <p:nvPr/>
        </p:nvSpPr>
        <p:spPr>
          <a:xfrm>
            <a:off x="0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7"/>
          <p:cNvSpPr/>
          <p:nvPr/>
        </p:nvSpPr>
        <p:spPr>
          <a:xfrm rot="5400000">
            <a:off x="1720850" y="-1720850"/>
            <a:ext cx="6858000" cy="1029970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46573" y="1576104"/>
            <a:ext cx="694944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737" y="2618913"/>
            <a:ext cx="507703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730605" y="2253385"/>
            <a:ext cx="7726347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0F3B0-8952-4B45-8B9E-3EF18B9C05BD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C0D8C41-313E-4F06-8CB5-5F5FA2125DC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8"/>
          <p:cNvSpPr/>
          <p:nvPr/>
        </p:nvSpPr>
        <p:spPr>
          <a:xfrm>
            <a:off x="0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Freeform 9"/>
          <p:cNvSpPr/>
          <p:nvPr/>
        </p:nvSpPr>
        <p:spPr>
          <a:xfrm>
            <a:off x="0" y="5048250"/>
            <a:ext cx="4762500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705101" y="0"/>
            <a:ext cx="9486900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94929" y="1717501"/>
            <a:ext cx="73152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524639" y="2180529"/>
            <a:ext cx="8128727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199FD-F8DF-49F2-B82E-5047C2355876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86F5C-25C4-4B2F-8558-82B216013E5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4765675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5" y="5051425"/>
            <a:ext cx="12195175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6963" y="365125"/>
            <a:ext cx="10028237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6963" y="1100138"/>
            <a:ext cx="10028237" cy="357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68288" y="5870575"/>
            <a:ext cx="2901950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116FDB-395D-4A05-BF05-852453146850}" type="datetimeFigureOut">
              <a:rPr lang="it-IT"/>
              <a:pPr>
                <a:defRPr/>
              </a:pPr>
              <a:t>27/09/2021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89475" y="6284913"/>
            <a:ext cx="62992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cap="all" spc="200" baseline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1400" y="6170613"/>
            <a:ext cx="669925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50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050B88C-B0D4-4CB3-BCDE-47E2199FB75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3" r:id="rId2"/>
    <p:sldLayoutId id="2147483781" r:id="rId3"/>
    <p:sldLayoutId id="2147483774" r:id="rId4"/>
    <p:sldLayoutId id="2147483775" r:id="rId5"/>
    <p:sldLayoutId id="2147483776" r:id="rId6"/>
    <p:sldLayoutId id="2147483777" r:id="rId7"/>
    <p:sldLayoutId id="2147483782" r:id="rId8"/>
    <p:sldLayoutId id="2147483783" r:id="rId9"/>
    <p:sldLayoutId id="2147483778" r:id="rId10"/>
    <p:sldLayoutId id="214748377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875" y="4559300"/>
            <a:ext cx="10901363" cy="1236663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r>
              <a:rPr lang="it-IT" sz="6600" cap="none" smtClean="0"/>
              <a:t>CONVENZIONE 2021-2022</a:t>
            </a:r>
            <a:endParaRPr lang="it-IT" sz="6600" b="1" cap="none" smtClean="0"/>
          </a:p>
        </p:txBody>
      </p:sp>
      <p:sp>
        <p:nvSpPr>
          <p:cNvPr id="3" name="Sottotitolo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875" y="5795963"/>
            <a:ext cx="10901363" cy="560387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800"/>
              <a:t>S</a:t>
            </a:r>
            <a:r>
              <a:rPr lang="it-IT" sz="2800"/>
              <a:t>volgimento </a:t>
            </a:r>
            <a:r>
              <a:rPr lang="it-IT" sz="2800"/>
              <a:t>di progetti e iniziative di educazione ambientale e valorizzazione culturale</a:t>
            </a:r>
          </a:p>
        </p:txBody>
      </p:sp>
      <p:pic>
        <p:nvPicPr>
          <p:cNvPr id="13316" name="Immagine 1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5325" y="0"/>
            <a:ext cx="8261350" cy="424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" name="Rectangle 74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5400000">
            <a:off x="6033294" y="-1793081"/>
            <a:ext cx="125412" cy="1219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6963" y="1200150"/>
            <a:ext cx="10028237" cy="4810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it-IT" dirty="0" smtClean="0"/>
              <a:t>UNA COLLABORAZIONE CHE CRESCE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6963" y="1812925"/>
            <a:ext cx="10028237" cy="3216275"/>
          </a:xfrm>
        </p:spPr>
        <p:txBody>
          <a:bodyPr rtlCol="0">
            <a:normAutofit/>
          </a:bodyPr>
          <a:lstStyle/>
          <a:p>
            <a:pPr marL="0" indent="0" fontAlgn="auto">
              <a:lnSpc>
                <a:spcPct val="11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b="0" cap="all" spc="400" dirty="0">
                <a:ea typeface="+mj-ea"/>
                <a:cs typeface="Tunga" pitchFamily="2"/>
              </a:rPr>
              <a:t>Proseguendo sulla strada </a:t>
            </a:r>
            <a:r>
              <a:rPr lang="it-IT" sz="1400" b="0" cap="all" spc="400" dirty="0" smtClean="0">
                <a:ea typeface="+mj-ea"/>
                <a:cs typeface="Tunga" pitchFamily="2"/>
              </a:rPr>
              <a:t>avviata della </a:t>
            </a:r>
            <a:r>
              <a:rPr lang="it-IT" sz="1400" b="0" cap="all" spc="400" dirty="0">
                <a:ea typeface="+mj-ea"/>
                <a:cs typeface="Tunga" pitchFamily="2"/>
              </a:rPr>
              <a:t>collaborazione nel campo dell’educazione ambientale, </a:t>
            </a:r>
            <a:r>
              <a:rPr lang="it-IT" sz="1400" cap="all" spc="400" dirty="0">
                <a:ea typeface="+mj-ea"/>
                <a:cs typeface="Tunga" pitchFamily="2"/>
              </a:rPr>
              <a:t>Parco Fluviale Sarca </a:t>
            </a:r>
            <a:r>
              <a:rPr lang="it-IT" sz="1400" b="0" cap="all" spc="400" dirty="0">
                <a:ea typeface="+mj-ea"/>
                <a:cs typeface="Tunga" pitchFamily="2"/>
              </a:rPr>
              <a:t>e </a:t>
            </a:r>
            <a:r>
              <a:rPr lang="it-IT" sz="1400" cap="all" spc="400" dirty="0">
                <a:ea typeface="+mj-ea"/>
                <a:cs typeface="Tunga" pitchFamily="2"/>
              </a:rPr>
              <a:t>Parco Naturale Adamello Brenta</a:t>
            </a:r>
            <a:r>
              <a:rPr lang="it-IT" sz="1400" b="0" cap="all" spc="400" dirty="0">
                <a:ea typeface="+mj-ea"/>
                <a:cs typeface="Tunga" pitchFamily="2"/>
              </a:rPr>
              <a:t> </a:t>
            </a:r>
            <a:r>
              <a:rPr lang="it-IT" sz="1400" b="0" cap="all" spc="400" dirty="0" smtClean="0">
                <a:ea typeface="+mj-ea"/>
                <a:cs typeface="Tunga" pitchFamily="2"/>
              </a:rPr>
              <a:t>HANNO DECISO DI AUMENTARE E diversificare </a:t>
            </a:r>
            <a:r>
              <a:rPr lang="it-IT" sz="1400" b="0" cap="all" spc="400" dirty="0">
                <a:ea typeface="+mj-ea"/>
                <a:cs typeface="Tunga" pitchFamily="2"/>
              </a:rPr>
              <a:t>le attività in </a:t>
            </a:r>
            <a:r>
              <a:rPr lang="it-IT" sz="1400" b="0" cap="all" spc="400" dirty="0" smtClean="0">
                <a:ea typeface="+mj-ea"/>
                <a:cs typeface="Tunga" pitchFamily="2"/>
              </a:rPr>
              <a:t>programma, consolidando </a:t>
            </a:r>
            <a:r>
              <a:rPr lang="it-IT" sz="1400" b="0" cap="all" spc="400" dirty="0">
                <a:ea typeface="+mj-ea"/>
                <a:cs typeface="Tunga" pitchFamily="2"/>
              </a:rPr>
              <a:t>tali esperienze </a:t>
            </a:r>
            <a:r>
              <a:rPr lang="it-IT" sz="1400" b="0" cap="all" spc="400" dirty="0" smtClean="0">
                <a:ea typeface="+mj-ea"/>
                <a:cs typeface="Tunga" pitchFamily="2"/>
              </a:rPr>
              <a:t>per </a:t>
            </a:r>
            <a:r>
              <a:rPr lang="it-IT" sz="1400" b="0" cap="all" spc="400" dirty="0">
                <a:ea typeface="+mj-ea"/>
                <a:cs typeface="Tunga" pitchFamily="2"/>
              </a:rPr>
              <a:t>renderle </a:t>
            </a:r>
            <a:r>
              <a:rPr lang="it-IT" sz="1400" cap="all" spc="400" dirty="0">
                <a:ea typeface="+mj-ea"/>
                <a:cs typeface="Tunga" pitchFamily="2"/>
              </a:rPr>
              <a:t>best practice gestionali </a:t>
            </a:r>
            <a:r>
              <a:rPr lang="it-IT" sz="1400" b="0" cap="all" spc="400" dirty="0">
                <a:ea typeface="+mj-ea"/>
                <a:cs typeface="Tunga" pitchFamily="2"/>
              </a:rPr>
              <a:t>delle aree protette trentine</a:t>
            </a:r>
            <a:r>
              <a:rPr lang="it-IT" sz="1400" b="0" cap="all" spc="400" dirty="0" smtClean="0">
                <a:ea typeface="+mj-ea"/>
                <a:cs typeface="Tunga" pitchFamily="2"/>
              </a:rPr>
              <a:t>.</a:t>
            </a:r>
            <a:endParaRPr lang="it-IT" sz="1700" b="0" cap="all" spc="400" dirty="0">
              <a:ea typeface="+mj-ea"/>
              <a:cs typeface="Tunga" pitchFamily="2"/>
            </a:endParaRPr>
          </a:p>
          <a:p>
            <a:pPr marL="0" indent="0" fontAlgn="auto">
              <a:lnSpc>
                <a:spcPct val="11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400" b="0" cap="all" spc="400" dirty="0">
                <a:ea typeface="+mj-ea"/>
                <a:cs typeface="Tunga" pitchFamily="2"/>
              </a:rPr>
              <a:t>L’accordo mette in gioco risorse per complessivi </a:t>
            </a:r>
            <a:r>
              <a:rPr lang="it-IT" sz="1400" cap="all" spc="400" dirty="0">
                <a:ea typeface="+mj-ea"/>
                <a:cs typeface="Tunga" pitchFamily="2"/>
              </a:rPr>
              <a:t>96.000 euro </a:t>
            </a:r>
            <a:r>
              <a:rPr lang="it-IT" sz="1400" b="0" cap="all" spc="400" dirty="0">
                <a:ea typeface="+mj-ea"/>
                <a:cs typeface="Tunga" pitchFamily="2"/>
              </a:rPr>
              <a:t>e prevede la realizzazione di iniziative IN tre macro aree:</a:t>
            </a:r>
          </a:p>
          <a:p>
            <a:pPr fontAlgn="auto">
              <a:lnSpc>
                <a:spcPct val="11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1400" cap="all" spc="400" dirty="0">
                <a:ea typeface="+mj-ea"/>
                <a:cs typeface="Tunga" pitchFamily="2"/>
              </a:rPr>
              <a:t>Attività educative e formative </a:t>
            </a:r>
          </a:p>
          <a:p>
            <a:pPr fontAlgn="auto">
              <a:lnSpc>
                <a:spcPct val="11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1400" cap="all" spc="400" dirty="0">
                <a:ea typeface="+mj-ea"/>
                <a:cs typeface="Tunga" pitchFamily="2"/>
              </a:rPr>
              <a:t>Attività culturali, informative e ricreative</a:t>
            </a:r>
          </a:p>
          <a:p>
            <a:pPr fontAlgn="auto">
              <a:lnSpc>
                <a:spcPct val="11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it-IT" sz="1400" cap="all" spc="400" dirty="0">
                <a:ea typeface="+mj-ea"/>
                <a:cs typeface="Tunga" pitchFamily="2"/>
              </a:rPr>
              <a:t>Attività espositiva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  <p:pic>
        <p:nvPicPr>
          <p:cNvPr id="14339" name="Immagin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49838" y="63500"/>
            <a:ext cx="1773237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1" name="Rectangle 100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588" y="0"/>
            <a:ext cx="12188825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" name="Rectangle 102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477963" y="700088"/>
            <a:ext cx="10714037" cy="5432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olo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125" y="1249363"/>
            <a:ext cx="4649788" cy="1109662"/>
          </a:xfrm>
        </p:spPr>
        <p:txBody>
          <a:bodyPr bIns="4572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2800" b="1" dirty="0" smtClean="0"/>
              <a:t>1</a:t>
            </a:r>
            <a:r>
              <a:rPr lang="it-IT" sz="2800" b="1" dirty="0"/>
              <a:t>. </a:t>
            </a:r>
            <a:r>
              <a:rPr lang="it-IT" sz="2800" b="1" dirty="0" smtClean="0"/>
              <a:t>Attività </a:t>
            </a:r>
            <a:r>
              <a:rPr lang="it-IT" sz="2800" b="1" dirty="0"/>
              <a:t>educative e formative</a:t>
            </a:r>
            <a:r>
              <a:rPr lang="it-IT" sz="2800" dirty="0"/>
              <a:t> </a:t>
            </a:r>
            <a:endParaRPr lang="en-US" sz="2800" b="1" dirty="0"/>
          </a:p>
        </p:txBody>
      </p:sp>
      <p:sp>
        <p:nvSpPr>
          <p:cNvPr id="3" name="Sottotitolo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2125" y="2184400"/>
            <a:ext cx="5727700" cy="3695700"/>
          </a:xfrm>
        </p:spPr>
        <p:txBody>
          <a:bodyPr tIns="45720"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sz="1600">
              <a:latin typeface="+mj-lt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800"/>
              <a:t>Le attività saranno rivolte </a:t>
            </a:r>
            <a:r>
              <a:rPr lang="it-IT" sz="1800"/>
              <a:t>agli Istituti Scolastici dei Comuni del Parco Fluviale del Sarca</a:t>
            </a:r>
            <a:r>
              <a:rPr lang="it-IT" sz="1800" i="1"/>
              <a:t> </a:t>
            </a:r>
            <a:r>
              <a:rPr lang="it-IT" sz="1800"/>
              <a:t>nell’anno scolastico 2021-22.  </a:t>
            </a:r>
            <a:endParaRPr lang="it-IT" sz="180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800"/>
              <a:t>SARANNO Coinvolte </a:t>
            </a:r>
            <a:r>
              <a:rPr lang="it-IT" sz="1800" b="1"/>
              <a:t>46 </a:t>
            </a:r>
            <a:r>
              <a:rPr lang="it-IT" sz="1800" b="1"/>
              <a:t>classi delle scuole primarie </a:t>
            </a:r>
            <a:r>
              <a:rPr lang="it-IT" sz="1800"/>
              <a:t>(terza- quinta). Oltre </a:t>
            </a:r>
            <a:r>
              <a:rPr lang="it-IT" sz="1800"/>
              <a:t>agli incontri in classe </a:t>
            </a:r>
            <a:r>
              <a:rPr lang="it-IT" sz="1800" err="1"/>
              <a:t>cON</a:t>
            </a:r>
            <a:r>
              <a:rPr lang="it-IT" sz="1800"/>
              <a:t> </a:t>
            </a:r>
            <a:r>
              <a:rPr lang="it-IT" sz="1800"/>
              <a:t>esperti </a:t>
            </a:r>
            <a:r>
              <a:rPr lang="it-IT" sz="1800"/>
              <a:t>e </a:t>
            </a:r>
            <a:r>
              <a:rPr lang="it-IT" sz="1800"/>
              <a:t>operatori del Parco Naturale sono anche previste uscite di un’intera giornata lungo l’asta </a:t>
            </a:r>
            <a:r>
              <a:rPr lang="it-IT" sz="1800"/>
              <a:t>del FIUME </a:t>
            </a:r>
            <a:r>
              <a:rPr lang="it-IT" sz="1800"/>
              <a:t>Sarca</a:t>
            </a:r>
            <a:r>
              <a:rPr lang="it-IT" sz="1800"/>
              <a:t>.</a:t>
            </a:r>
            <a:endParaRPr lang="it-IT" sz="1800">
              <a:solidFill>
                <a:srgbClr val="000000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105" name="Rectangle 104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6413009" y="-5612"/>
            <a:ext cx="288359" cy="6863601"/>
          </a:xfrm>
          <a:prstGeom prst="rect">
            <a:avLst/>
          </a:prstGeom>
          <a:solidFill>
            <a:schemeClr val="accent1">
              <a:alpha val="2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0" tIns="0" rIns="0" bIns="0" spcCol="38100" anchor="ctr">
            <a:spAutoFit/>
          </a:bodyPr>
          <a:lstStyle/>
          <a:p>
            <a:pPr algn="ctr" defTabSz="82550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srgbClr val="000000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5368" name="Immagin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0838" y="6350"/>
            <a:ext cx="5489575" cy="685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7" name="Straight Connector 106">
            <a:extLst>
              <a:ext uri="{FF2B5EF4-FFF2-40B4-BE49-F238E27FC236}"/>
              <a:ext uri="{C183D7F6-B498-43B3-948B-1728B52AA6E4}"/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0" y="6118225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/>
              <a:ext uri="{C183D7F6-B498-43B3-948B-1728B52AA6E4}"/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 flipV="1">
            <a:off x="11366500" y="635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371" name="Immagin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84400" y="6350"/>
            <a:ext cx="1773238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1" name="Rectangle 100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588" y="0"/>
            <a:ext cx="12188825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" name="Rectangle 102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477963" y="700088"/>
            <a:ext cx="10714037" cy="5432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olo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125" y="1249363"/>
            <a:ext cx="4649788" cy="1192212"/>
          </a:xfrm>
        </p:spPr>
        <p:txBody>
          <a:bodyPr bIns="4572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2800" b="1" dirty="0"/>
              <a:t>2. </a:t>
            </a:r>
            <a:r>
              <a:rPr lang="it-IT" sz="2800" b="1" dirty="0" smtClean="0"/>
              <a:t>Attività </a:t>
            </a:r>
            <a:r>
              <a:rPr lang="it-IT" sz="2800" b="1" dirty="0"/>
              <a:t>culturali, informative e </a:t>
            </a:r>
            <a:r>
              <a:rPr lang="it-IT" sz="2800" b="1" dirty="0" smtClean="0"/>
              <a:t>ricreative</a:t>
            </a:r>
            <a:endParaRPr lang="en-US" sz="2800" b="1" dirty="0"/>
          </a:p>
        </p:txBody>
      </p:sp>
      <p:sp>
        <p:nvSpPr>
          <p:cNvPr id="3" name="Sottotitolo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2125" y="2184400"/>
            <a:ext cx="5727700" cy="3933825"/>
          </a:xfrm>
        </p:spPr>
        <p:txBody>
          <a:bodyPr tIns="45720" rtlCol="0">
            <a:normAutofit fontScale="62500" lnSpcReduction="20000"/>
          </a:bodyPr>
          <a:lstStyle/>
          <a:p>
            <a:pPr algn="ctr">
              <a:spcAft>
                <a:spcPts val="0"/>
              </a:spcAft>
              <a:buFont typeface="Arial" pitchFamily="34" charset="0"/>
              <a:buNone/>
              <a:defRPr/>
            </a:pPr>
            <a:endParaRPr lang="it-IT" sz="1600">
              <a:solidFill>
                <a:srgbClr val="000000"/>
              </a:solidFill>
              <a:latin typeface="+mj-lt"/>
              <a:cs typeface="Segoe UI" panose="020B0502040204020203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180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200"/>
              <a:t>- coordinamento del </a:t>
            </a:r>
            <a:r>
              <a:rPr lang="it-IT" sz="2200"/>
              <a:t>bando </a:t>
            </a:r>
            <a:r>
              <a:rPr lang="it-IT" sz="2200" b="1" err="1"/>
              <a:t>Maniflù</a:t>
            </a:r>
            <a:r>
              <a:rPr lang="it-IT" sz="2200"/>
              <a:t>, che assegna </a:t>
            </a:r>
            <a:r>
              <a:rPr lang="it-IT" sz="2200"/>
              <a:t>contributi alle associazioni del territorio </a:t>
            </a:r>
            <a:r>
              <a:rPr lang="it-IT" sz="2200"/>
              <a:t>per </a:t>
            </a:r>
            <a:r>
              <a:rPr lang="it-IT" sz="2200"/>
              <a:t>la realizzazione di iniziative culturali e </a:t>
            </a:r>
            <a:r>
              <a:rPr lang="it-IT" sz="2200"/>
              <a:t>formative.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200"/>
              <a:t/>
            </a:r>
            <a:br>
              <a:rPr lang="it-IT" sz="2200"/>
            </a:br>
            <a:r>
              <a:rPr lang="it-IT" sz="2200"/>
              <a:t>- estensione </a:t>
            </a:r>
            <a:r>
              <a:rPr lang="it-IT" sz="2200"/>
              <a:t>del progetto del Parco Naturale “</a:t>
            </a:r>
            <a:r>
              <a:rPr lang="it-IT" sz="2200" b="1"/>
              <a:t>Natura e Cultura</a:t>
            </a:r>
            <a:r>
              <a:rPr lang="it-IT" sz="2200"/>
              <a:t>”, realizzato in collaborazione con le biblioteche del territorio, anche alle realtà del Basso </a:t>
            </a:r>
            <a:r>
              <a:rPr lang="it-IT" sz="2200"/>
              <a:t>E ALTO Sarca.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220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200"/>
              <a:t>- valorizzazione </a:t>
            </a:r>
            <a:r>
              <a:rPr lang="it-IT" sz="2200"/>
              <a:t>del </a:t>
            </a:r>
            <a:r>
              <a:rPr lang="it-IT" sz="2200" err="1"/>
              <a:t>geosito</a:t>
            </a:r>
            <a:r>
              <a:rPr lang="it-IT" sz="2200"/>
              <a:t> </a:t>
            </a:r>
            <a:r>
              <a:rPr lang="it-IT" sz="2200" b="1"/>
              <a:t>Forra del Limarò </a:t>
            </a:r>
            <a:r>
              <a:rPr lang="it-IT" sz="2200"/>
              <a:t>e </a:t>
            </a:r>
            <a:r>
              <a:rPr lang="it-IT" sz="2200"/>
              <a:t>INIZIATIVE di </a:t>
            </a:r>
            <a:r>
              <a:rPr lang="it-IT" sz="2200" b="1"/>
              <a:t>accessibilità</a:t>
            </a:r>
            <a:r>
              <a:rPr lang="it-IT" sz="2200"/>
              <a:t> alle sponde </a:t>
            </a:r>
            <a:r>
              <a:rPr lang="it-IT" sz="2200" err="1"/>
              <a:t>delLA</a:t>
            </a:r>
            <a:r>
              <a:rPr lang="it-IT" sz="2200"/>
              <a:t> </a:t>
            </a:r>
            <a:r>
              <a:rPr lang="it-IT" sz="2200"/>
              <a:t>Sarca, in collaborazione con associazioni </a:t>
            </a:r>
            <a:r>
              <a:rPr lang="it-IT" sz="2200"/>
              <a:t>DEL mondo </a:t>
            </a:r>
            <a:r>
              <a:rPr lang="it-IT" sz="2200"/>
              <a:t>delle disabilità.</a:t>
            </a:r>
          </a:p>
        </p:txBody>
      </p:sp>
      <p:sp>
        <p:nvSpPr>
          <p:cNvPr id="105" name="Rectangle 104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6413009" y="-5612"/>
            <a:ext cx="288359" cy="6863601"/>
          </a:xfrm>
          <a:prstGeom prst="rect">
            <a:avLst/>
          </a:prstGeom>
          <a:solidFill>
            <a:schemeClr val="accent1">
              <a:alpha val="2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0" tIns="0" rIns="0" bIns="0" spcCol="38100" anchor="ctr">
            <a:spAutoFit/>
          </a:bodyPr>
          <a:lstStyle/>
          <a:p>
            <a:pPr algn="ctr" defTabSz="82550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srgbClr val="000000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6392" name="Immagine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08775" y="6350"/>
            <a:ext cx="5489575" cy="685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7" name="Straight Connector 106">
            <a:extLst>
              <a:ext uri="{FF2B5EF4-FFF2-40B4-BE49-F238E27FC236}"/>
              <a:ext uri="{C183D7F6-B498-43B3-948B-1728B52AA6E4}"/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0" y="6118225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/>
              <a:ext uri="{C183D7F6-B498-43B3-948B-1728B52AA6E4}"/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 flipV="1">
            <a:off x="11366500" y="635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395" name="Immagine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74875" y="6350"/>
            <a:ext cx="1774825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Rectangle 100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588" y="0"/>
            <a:ext cx="12188825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Rectangle 102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1477963" y="700088"/>
            <a:ext cx="10714037" cy="5432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olo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125" y="1249363"/>
            <a:ext cx="4649788" cy="693737"/>
          </a:xfrm>
        </p:spPr>
        <p:txBody>
          <a:bodyPr bIns="4572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t-IT" sz="2800" b="1" dirty="0" smtClean="0"/>
              <a:t>3. Attività </a:t>
            </a:r>
            <a:r>
              <a:rPr lang="it-IT" sz="2800" b="1" dirty="0"/>
              <a:t>espositiva </a:t>
            </a:r>
            <a:endParaRPr lang="en-US" sz="2800" b="1" dirty="0"/>
          </a:p>
        </p:txBody>
      </p:sp>
      <p:sp>
        <p:nvSpPr>
          <p:cNvPr id="3" name="Sottotitolo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2125" y="2184400"/>
            <a:ext cx="5781675" cy="4643438"/>
          </a:xfrm>
        </p:spPr>
        <p:txBody>
          <a:bodyPr tIns="45720" rtlCol="0"/>
          <a:lstStyle/>
          <a:p>
            <a:pPr algn="just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it-IT" sz="1600">
              <a:solidFill>
                <a:srgbClr val="000000"/>
              </a:solidFill>
              <a:latin typeface="+mj-lt"/>
              <a:cs typeface="Segoe UI" panose="020B0502040204020203" pitchFamily="34" charset="0"/>
            </a:endParaRPr>
          </a:p>
          <a:p>
            <a:pPr fontAlgn="auto"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it-IT" sz="1800"/>
              <a:t>L’attività è centrata sui </a:t>
            </a:r>
            <a:r>
              <a:rPr lang="it-IT" sz="1800"/>
              <a:t>valori del Parco Fluviale </a:t>
            </a:r>
            <a:r>
              <a:rPr lang="it-IT" sz="1800"/>
              <a:t>ed è rivolta </a:t>
            </a:r>
            <a:r>
              <a:rPr lang="it-IT" sz="1800"/>
              <a:t>a residenti e </a:t>
            </a:r>
            <a:r>
              <a:rPr lang="it-IT" sz="1800"/>
              <a:t>ospiti. Verrà </a:t>
            </a:r>
            <a:r>
              <a:rPr lang="it-IT" sz="1800"/>
              <a:t>avviata la mostra </a:t>
            </a:r>
            <a:r>
              <a:rPr lang="it-IT" sz="1800"/>
              <a:t/>
            </a:r>
            <a:br>
              <a:rPr lang="it-IT" sz="1800"/>
            </a:br>
            <a:r>
              <a:rPr lang="it-IT" sz="1800" b="1"/>
              <a:t>“</a:t>
            </a:r>
            <a:r>
              <a:rPr lang="it-IT" sz="1800" b="1"/>
              <a:t>Il fiume </a:t>
            </a:r>
            <a:r>
              <a:rPr lang="it-IT" sz="1800" b="1"/>
              <a:t>sottosopra”</a:t>
            </a:r>
            <a:br>
              <a:rPr lang="it-IT" sz="1800" b="1"/>
            </a:br>
            <a:r>
              <a:rPr lang="it-IT" sz="1800"/>
              <a:t>che </a:t>
            </a:r>
            <a:r>
              <a:rPr lang="it-IT" sz="1800"/>
              <a:t>nel 2022 </a:t>
            </a:r>
            <a:r>
              <a:rPr lang="it-IT" sz="1800"/>
              <a:t>sarà </a:t>
            </a:r>
            <a:r>
              <a:rPr lang="it-IT" sz="1800"/>
              <a:t>aperta al pubblico con un primo allestimento e che </a:t>
            </a:r>
            <a:r>
              <a:rPr lang="it-IT" sz="1800"/>
              <a:t>proseguirà </a:t>
            </a:r>
            <a:r>
              <a:rPr lang="it-IT" sz="1800"/>
              <a:t>il suo percorso anche negli anni successivi.</a:t>
            </a:r>
            <a:endParaRPr lang="it-IT" sz="1600">
              <a:solidFill>
                <a:srgbClr val="000000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105" name="Rectangle 104">
            <a:extLst>
              <a:ext uri="{FF2B5EF4-FFF2-40B4-BE49-F238E27FC236}"/>
              <a:ext uri="{C183D7F6-B498-43B3-948B-1728B52AA6E4}"/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 rot="10800000">
            <a:off x="6413009" y="-5612"/>
            <a:ext cx="288359" cy="6863601"/>
          </a:xfrm>
          <a:prstGeom prst="rect">
            <a:avLst/>
          </a:prstGeom>
          <a:solidFill>
            <a:schemeClr val="accent1">
              <a:alpha val="25000"/>
            </a:scheme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lIns="0" tIns="0" rIns="0" bIns="0" spcCol="38100" anchor="ctr">
            <a:spAutoFit/>
          </a:bodyPr>
          <a:lstStyle/>
          <a:p>
            <a:pPr algn="ctr" defTabSz="82550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srgbClr val="000000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07" name="Straight Connector 106">
            <a:extLst>
              <a:ext uri="{FF2B5EF4-FFF2-40B4-BE49-F238E27FC236}"/>
              <a:ext uri="{C183D7F6-B498-43B3-948B-1728B52AA6E4}"/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>
            <a:off x="0" y="6118225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/>
              <a:ext uri="{C183D7F6-B498-43B3-948B-1728B52AA6E4}"/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/>
        </p:nvCxnSpPr>
        <p:spPr>
          <a:xfrm flipV="1">
            <a:off x="11366500" y="635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418" name="Immagine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59000" y="9525"/>
            <a:ext cx="1773238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Immagine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0838" y="6350"/>
            <a:ext cx="54895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oli">
  <a:themeElements>
    <a:clrScheme name="Angoli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ol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ol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11543</TotalTime>
  <Words>260</Words>
  <Application>Microsoft Office PowerPoint</Application>
  <PresentationFormat>Personalizzato</PresentationFormat>
  <Paragraphs>22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Modello struttura</vt:lpstr>
      </vt:variant>
      <vt:variant>
        <vt:i4>5</vt:i4>
      </vt:variant>
      <vt:variant>
        <vt:lpstr>Titoli diapositive</vt:lpstr>
      </vt:variant>
      <vt:variant>
        <vt:i4>5</vt:i4>
      </vt:variant>
    </vt:vector>
  </HeadingPairs>
  <TitlesOfParts>
    <vt:vector size="17" baseType="lpstr">
      <vt:lpstr>Franklin Gothic Book</vt:lpstr>
      <vt:lpstr>Arial</vt:lpstr>
      <vt:lpstr>Franklin Gothic Medium</vt:lpstr>
      <vt:lpstr>Wingdings</vt:lpstr>
      <vt:lpstr>Calibri</vt:lpstr>
      <vt:lpstr>Tunga</vt:lpstr>
      <vt:lpstr>Segoe UI</vt:lpstr>
      <vt:lpstr>Angoli</vt:lpstr>
      <vt:lpstr>Angoli</vt:lpstr>
      <vt:lpstr>Angoli</vt:lpstr>
      <vt:lpstr>Angoli</vt:lpstr>
      <vt:lpstr>Angoli</vt:lpstr>
      <vt:lpstr>CONVENZIONE 2021-2022</vt:lpstr>
      <vt:lpstr>UNA COLLABORAZIONE CHE CRESCE</vt:lpstr>
      <vt:lpstr>1. ATTIVITÀ EDUCATIVE E FORMATIVE </vt:lpstr>
      <vt:lpstr>2. ATTIVITÀ CULTURALI, INFORMATIVE E RICREATIVE</vt:lpstr>
      <vt:lpstr>3. ATTIVITÀ ESPOSITIVA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CONTESTO</dc:title>
  <dc:creator>DO.IT</dc:creator>
  <cp:lastModifiedBy>Provincia Autonoma di Trento</cp:lastModifiedBy>
  <cp:revision>212</cp:revision>
  <dcterms:created xsi:type="dcterms:W3CDTF">2021-03-29T15:55:39Z</dcterms:created>
  <dcterms:modified xsi:type="dcterms:W3CDTF">2021-09-27T08:01:26Z</dcterms:modified>
</cp:coreProperties>
</file>