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9" r:id="rId2"/>
    <p:sldId id="352" r:id="rId3"/>
    <p:sldId id="363" r:id="rId4"/>
    <p:sldId id="357" r:id="rId5"/>
    <p:sldId id="372" r:id="rId6"/>
    <p:sldId id="373" r:id="rId7"/>
    <p:sldId id="376" r:id="rId8"/>
    <p:sldId id="377" r:id="rId9"/>
    <p:sldId id="388" r:id="rId10"/>
    <p:sldId id="389" r:id="rId11"/>
    <p:sldId id="387" r:id="rId12"/>
    <p:sldId id="393" r:id="rId13"/>
    <p:sldId id="397" r:id="rId14"/>
    <p:sldId id="390" r:id="rId15"/>
    <p:sldId id="394" r:id="rId16"/>
    <p:sldId id="396" r:id="rId17"/>
    <p:sldId id="386" r:id="rId18"/>
    <p:sldId id="398" r:id="rId19"/>
  </p:sldIdLst>
  <p:sldSz cx="12192000" cy="6858000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8005"/>
    <a:srgbClr val="3366CC"/>
    <a:srgbClr val="DDF307"/>
    <a:srgbClr val="3BB377"/>
    <a:srgbClr val="F8F8F8"/>
    <a:srgbClr val="5BCE32"/>
    <a:srgbClr val="4ED72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59" autoAdjust="0"/>
    <p:restoredTop sz="94673" autoAdjust="0"/>
  </p:normalViewPr>
  <p:slideViewPr>
    <p:cSldViewPr snapToGrid="0">
      <p:cViewPr>
        <p:scale>
          <a:sx n="75" d="100"/>
          <a:sy n="75" d="100"/>
        </p:scale>
        <p:origin x="-1590" y="-9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dedocum.adltn.local\Documenti\Osservatorio\CARTE_PERS\Isabella\PER%20ME%20X%20SLIDE%20RAPPORTO\excel%20di%20dati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dedocum.adltn.local\Documenti\Osservatorio\CARTE_PERS\Isabella\PER%20ME%20X%20SLIDE%20RAPPORTO\excel%20di%20dati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>
        <c:manualLayout>
          <c:layoutTarget val="inner"/>
          <c:xMode val="edge"/>
          <c:yMode val="edge"/>
          <c:x val="6.5429779086595002E-2"/>
          <c:y val="6.0796687554698386E-2"/>
          <c:w val="0.88078002760100604"/>
          <c:h val="0.77149064137765178"/>
        </c:manualLayout>
      </c:layout>
      <c:lineChart>
        <c:grouping val="standard"/>
        <c:ser>
          <c:idx val="2"/>
          <c:order val="0"/>
          <c:tx>
            <c:strRef>
              <c:f>'[1]graf TO x età'!$T$6</c:f>
              <c:strCache>
                <c:ptCount val="1"/>
                <c:pt idx="0">
                  <c:v>15-34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/>
                      <a:t>6</a:t>
                    </a:r>
                    <a:r>
                      <a:rPr lang="en-US"/>
                      <a:t>1,3</a:t>
                    </a:r>
                  </a:p>
                </c:rich>
              </c:tx>
              <c:dLblPos val="t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3.5795951008417246E-2"/>
                  <c:y val="3.8762811258779832E-2"/>
                </c:manualLayout>
              </c:layout>
              <c:dLblPos val="r"/>
              <c:showVal val="1"/>
            </c:dLbl>
            <c:dLbl>
              <c:idx val="11"/>
              <c:delete val="1"/>
            </c:dLbl>
            <c:delete val="1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</c:dLbls>
          <c:cat>
            <c:numRef>
              <c:f>'[1]graf TO x età'!$V$5:$AF$5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'[1]graf TO x età'!$V$6:$AF$6</c:f>
              <c:numCache>
                <c:formatCode>General</c:formatCode>
                <c:ptCount val="11"/>
                <c:pt idx="0">
                  <c:v>61.302820851346041</c:v>
                </c:pt>
                <c:pt idx="1">
                  <c:v>57.447158982539513</c:v>
                </c:pt>
                <c:pt idx="2">
                  <c:v>55.274043885502344</c:v>
                </c:pt>
                <c:pt idx="3">
                  <c:v>54.852937292567191</c:v>
                </c:pt>
                <c:pt idx="4">
                  <c:v>53.242293704318357</c:v>
                </c:pt>
                <c:pt idx="5">
                  <c:v>50.323474638352707</c:v>
                </c:pt>
                <c:pt idx="6">
                  <c:v>48.044466010851821</c:v>
                </c:pt>
                <c:pt idx="7">
                  <c:v>48.460615047840982</c:v>
                </c:pt>
                <c:pt idx="8">
                  <c:v>48</c:v>
                </c:pt>
                <c:pt idx="9">
                  <c:v>50.2</c:v>
                </c:pt>
                <c:pt idx="10">
                  <c:v>52.4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'[1]graf TO x età'!$T$7</c:f>
              <c:strCache>
                <c:ptCount val="1"/>
                <c:pt idx="0">
                  <c:v>35-54</c:v>
                </c:pt>
              </c:strCache>
            </c:strRef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9657770383376168E-2"/>
                  <c:y val="-4.7772605468342028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200" b="1"/>
                      <a:t>84,1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Val val="1"/>
            </c:dLbl>
            <c:dLbl>
              <c:idx val="1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t"/>
              <c:showVal val="1"/>
            </c:dLbl>
            <c:delete val="1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t"/>
          </c:dLbls>
          <c:cat>
            <c:numRef>
              <c:f>'[1]graf TO x età'!$V$5:$AF$5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'[1]graf TO x età'!$V$7:$AF$7</c:f>
              <c:numCache>
                <c:formatCode>General</c:formatCode>
                <c:ptCount val="11"/>
                <c:pt idx="0">
                  <c:v>84.051702105908788</c:v>
                </c:pt>
                <c:pt idx="1">
                  <c:v>85.454957164962096</c:v>
                </c:pt>
                <c:pt idx="2">
                  <c:v>84.545302107204009</c:v>
                </c:pt>
                <c:pt idx="3">
                  <c:v>83.594780101292656</c:v>
                </c:pt>
                <c:pt idx="4">
                  <c:v>82.648256241722663</c:v>
                </c:pt>
                <c:pt idx="5">
                  <c:v>83.277348903112312</c:v>
                </c:pt>
                <c:pt idx="6">
                  <c:v>83.696654111700539</c:v>
                </c:pt>
                <c:pt idx="7">
                  <c:v>82.915144582610722</c:v>
                </c:pt>
                <c:pt idx="8">
                  <c:v>83.1</c:v>
                </c:pt>
                <c:pt idx="9">
                  <c:v>84.4</c:v>
                </c:pt>
                <c:pt idx="10">
                  <c:v>84.4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'[1]graf TO x età'!$T$8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0"/>
              <c:layout>
                <c:manualLayout>
                  <c:x val="-1.7897001343285254E-2"/>
                  <c:y val="4.8850097174127034E-2"/>
                </c:manualLayout>
              </c:layout>
              <c:tx>
                <c:rich>
                  <a:bodyPr/>
                  <a:lstStyle/>
                  <a:p>
                    <a:r>
                      <a:rPr lang="it-IT" sz="1200" b="1" i="0" u="none" strike="noStrike" kern="1200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3</a:t>
                    </a:r>
                    <a:r>
                      <a:rPr lang="en-US"/>
                      <a:t>2,3</a:t>
                    </a:r>
                  </a:p>
                </c:rich>
              </c:tx>
              <c:dLblPos val="r"/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5.0470402278534714E-2"/>
                  <c:y val="-5.7661594475804732E-2"/>
                </c:manualLayout>
              </c:layout>
              <c:dLblPos val="r"/>
              <c:showVal val="1"/>
            </c:dLbl>
            <c:dLbl>
              <c:idx val="11"/>
              <c:delete val="1"/>
            </c:dLbl>
            <c:delete val="1"/>
            <c:spPr>
              <a:noFill/>
              <a:ln w="25400">
                <a:noFill/>
              </a:ln>
            </c:spPr>
            <c:txPr>
              <a:bodyPr/>
              <a:lstStyle/>
              <a:p>
                <a:pPr algn="ctr" rtl="0">
                  <a:defRPr lang="it-IT" sz="1200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dLblPos val="b"/>
          </c:dLbls>
          <c:cat>
            <c:numRef>
              <c:f>'[1]graf TO x età'!$V$5:$AF$5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'[1]graf TO x età'!$V$8:$AF$8</c:f>
              <c:numCache>
                <c:formatCode>General</c:formatCode>
                <c:ptCount val="11"/>
                <c:pt idx="0">
                  <c:v>32.281421999999999</c:v>
                </c:pt>
                <c:pt idx="1">
                  <c:v>34.806887999999994</c:v>
                </c:pt>
                <c:pt idx="2">
                  <c:v>37.677407000000002</c:v>
                </c:pt>
                <c:pt idx="3">
                  <c:v>41.110306000000001</c:v>
                </c:pt>
                <c:pt idx="4">
                  <c:v>43.283628</c:v>
                </c:pt>
                <c:pt idx="5">
                  <c:v>47.471018000000001</c:v>
                </c:pt>
                <c:pt idx="6">
                  <c:v>52.463867999999998</c:v>
                </c:pt>
                <c:pt idx="7">
                  <c:v>55.156328000000002</c:v>
                </c:pt>
                <c:pt idx="8">
                  <c:v>55.8</c:v>
                </c:pt>
                <c:pt idx="9">
                  <c:v>57.5</c:v>
                </c:pt>
                <c:pt idx="10">
                  <c:v>57.8</c:v>
                </c:pt>
              </c:numCache>
            </c:numRef>
          </c:val>
          <c:smooth val="1"/>
        </c:ser>
        <c:dLbls>
          <c:showVal val="1"/>
        </c:dLbls>
        <c:marker val="1"/>
        <c:axId val="35867648"/>
        <c:axId val="35885824"/>
      </c:lineChart>
      <c:catAx>
        <c:axId val="35867648"/>
        <c:scaling>
          <c:orientation val="minMax"/>
        </c:scaling>
        <c:axPos val="b"/>
        <c:numFmt formatCode="General" sourceLinked="1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5885824"/>
        <c:crosses val="autoZero"/>
        <c:auto val="1"/>
        <c:lblAlgn val="ctr"/>
        <c:lblOffset val="100"/>
        <c:tickLblSkip val="1"/>
        <c:tickMarkSkip val="1"/>
      </c:catAx>
      <c:valAx>
        <c:axId val="35885824"/>
        <c:scaling>
          <c:orientation val="minMax"/>
          <c:max val="100"/>
          <c:min val="25"/>
        </c:scaling>
        <c:delete val="1"/>
        <c:axPos val="l"/>
        <c:majorGridlines>
          <c:spPr>
            <a:ln w="3175">
              <a:solidFill>
                <a:srgbClr val="FFFFFF"/>
              </a:solidFill>
              <a:prstDash val="sysDash"/>
            </a:ln>
          </c:spPr>
        </c:majorGridlines>
        <c:numFmt formatCode="General" sourceLinked="1"/>
        <c:tickLblPos val="none"/>
        <c:crossAx val="35867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0656985793037023"/>
          <c:y val="0.88679492893576961"/>
          <c:w val="0.45985478689555498"/>
          <c:h val="0.1006292059404531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'figure reperimento'!$D$43</c:f>
              <c:strCache>
                <c:ptCount val="1"/>
                <c:pt idx="0">
                  <c:v>Variazione entrate previste (+11.330)</c:v>
                </c:pt>
              </c:strCache>
            </c:strRef>
          </c:tx>
          <c:dLbls>
            <c:dLbl>
              <c:idx val="6"/>
              <c:layout>
                <c:manualLayout>
                  <c:x val="-3.5423308537017605E-3"/>
                  <c:y val="0.10683760683760683"/>
                </c:manualLayout>
              </c:layout>
              <c:showVal val="1"/>
            </c:dLbl>
            <c:showVal val="1"/>
          </c:dLbls>
          <c:cat>
            <c:strRef>
              <c:f>'figure reperimento'!$C$44:$C$50</c:f>
              <c:strCache>
                <c:ptCount val="7"/>
                <c:pt idx="0">
                  <c:v>Dirigenti, professioni intellettuali e scientifiche</c:v>
                </c:pt>
                <c:pt idx="1">
                  <c:v>Professioni tecniche</c:v>
                </c:pt>
                <c:pt idx="2">
                  <c:v>Professioni esecutive nel lavoro di ufficio</c:v>
                </c:pt>
                <c:pt idx="3">
                  <c:v>Professioni qualificate nelle attività commerciali e nei servizi</c:v>
                </c:pt>
                <c:pt idx="4">
                  <c:v>Artigiani, operai specializzati e agricoltori</c:v>
                </c:pt>
                <c:pt idx="5">
                  <c:v>Conduttori di impianti e operai di macchinari fissi e mobili</c:v>
                </c:pt>
                <c:pt idx="6">
                  <c:v>Professioni non qualificate</c:v>
                </c:pt>
              </c:strCache>
            </c:strRef>
          </c:cat>
          <c:val>
            <c:numRef>
              <c:f>'figure reperimento'!$D$44:$D$50</c:f>
              <c:numCache>
                <c:formatCode>\+#,##0.0\ \ ;\-#,##0.0\ \ ;"0,0"\ \ ;@\ \ </c:formatCode>
                <c:ptCount val="7"/>
                <c:pt idx="0">
                  <c:v>4.7945205479451749</c:v>
                </c:pt>
                <c:pt idx="1">
                  <c:v>23.385689354275648</c:v>
                </c:pt>
                <c:pt idx="2">
                  <c:v>11.904761904761903</c:v>
                </c:pt>
                <c:pt idx="3">
                  <c:v>25.604927408711028</c:v>
                </c:pt>
                <c:pt idx="4">
                  <c:v>41.304347826086946</c:v>
                </c:pt>
                <c:pt idx="5">
                  <c:v>27.317880794701995</c:v>
                </c:pt>
                <c:pt idx="6">
                  <c:v>-2.2940563086548487</c:v>
                </c:pt>
              </c:numCache>
            </c:numRef>
          </c:val>
        </c:ser>
        <c:ser>
          <c:idx val="1"/>
          <c:order val="1"/>
          <c:tx>
            <c:strRef>
              <c:f>'figure reperimento'!$E$43</c:f>
              <c:strCache>
                <c:ptCount val="1"/>
                <c:pt idx="0">
                  <c:v>Difficoltà di reperimento (25,1%)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i="1"/>
                      <a:t>3</a:t>
                    </a:r>
                    <a:r>
                      <a:rPr lang="en-US"/>
                      <a:t>6,0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i="1"/>
                </a:pPr>
                <a:endParaRPr lang="it-IT"/>
              </a:p>
            </c:txPr>
            <c:showVal val="1"/>
          </c:dLbls>
          <c:cat>
            <c:strRef>
              <c:f>'figure reperimento'!$C$44:$C$50</c:f>
              <c:strCache>
                <c:ptCount val="7"/>
                <c:pt idx="0">
                  <c:v>Dirigenti, professioni intellettuali e scientifiche</c:v>
                </c:pt>
                <c:pt idx="1">
                  <c:v>Professioni tecniche</c:v>
                </c:pt>
                <c:pt idx="2">
                  <c:v>Professioni esecutive nel lavoro di ufficio</c:v>
                </c:pt>
                <c:pt idx="3">
                  <c:v>Professioni qualificate nelle attività commerciali e nei servizi</c:v>
                </c:pt>
                <c:pt idx="4">
                  <c:v>Artigiani, operai specializzati e agricoltori</c:v>
                </c:pt>
                <c:pt idx="5">
                  <c:v>Conduttori di impianti e operai di macchinari fissi e mobili</c:v>
                </c:pt>
                <c:pt idx="6">
                  <c:v>Professioni non qualificate</c:v>
                </c:pt>
              </c:strCache>
            </c:strRef>
          </c:cat>
          <c:val>
            <c:numRef>
              <c:f>'figure reperimento'!$E$44:$E$50</c:f>
              <c:numCache>
                <c:formatCode>0.0</c:formatCode>
                <c:ptCount val="7"/>
                <c:pt idx="0" formatCode="0">
                  <c:v>36</c:v>
                </c:pt>
                <c:pt idx="1">
                  <c:v>28.7</c:v>
                </c:pt>
                <c:pt idx="2">
                  <c:v>18</c:v>
                </c:pt>
                <c:pt idx="3">
                  <c:v>21.8</c:v>
                </c:pt>
                <c:pt idx="4">
                  <c:v>40.5</c:v>
                </c:pt>
                <c:pt idx="5">
                  <c:v>33.700000000000003</c:v>
                </c:pt>
                <c:pt idx="6">
                  <c:v>13.6</c:v>
                </c:pt>
              </c:numCache>
            </c:numRef>
          </c:val>
        </c:ser>
        <c:axId val="36185216"/>
        <c:axId val="36186752"/>
      </c:barChart>
      <c:catAx>
        <c:axId val="36185216"/>
        <c:scaling>
          <c:orientation val="minMax"/>
        </c:scaling>
        <c:axPos val="b"/>
        <c:tickLblPos val="nextTo"/>
        <c:crossAx val="36186752"/>
        <c:crosses val="autoZero"/>
        <c:auto val="1"/>
        <c:lblAlgn val="ctr"/>
        <c:lblOffset val="100"/>
      </c:catAx>
      <c:valAx>
        <c:axId val="36186752"/>
        <c:scaling>
          <c:orientation val="minMax"/>
        </c:scaling>
        <c:delete val="1"/>
        <c:axPos val="l"/>
        <c:numFmt formatCode="\+#,##0.0\ \ ;\-#,##0.0\ \ ;&quot;0,0&quot;\ \ ;@\ \ " sourceLinked="1"/>
        <c:tickLblPos val="none"/>
        <c:crossAx val="361852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spPr>
        <a:ln>
          <a:noFill/>
        </a:ln>
      </c:sp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253D9D-BCD6-42EE-980E-FADF9606DB92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5D597A-E99C-46D5-8C21-732B3ED3A2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51300 lavoratori part-time nel 2018 il 21,5% del totale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3.804.872 arrivi     16.188.322 presenze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Parliamo di 106.900 donne occupate over 15 anni e di 131.900 maschi; 56.2% i maschi occupati nei servizi, quasi il 10% nel secondario; nel 75% dei casi l’occupazione maschile è alle dipendenze; 19,6% la percentuale dei dipendenti maschi con contratto  a termine, meno del 7% occupati maschi a part.time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Parliamo di 59500 giovani occupati, di 132.500 35-54enni e di 46.800 over 55. Crescita % 2018 su 2017 +4.7% per i giovani contro +2.2% per gli over 55; TO titolo Formazione 75.4%  e Laurea 73,3%, media inferiore 23.1%, diploma 58,1%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233ACB-8872-4037-B28C-3558E1127DB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Td italia 19.8 td nest 10.7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Giovani all’estero dati AIRE 20-34enni 2013-2017:  250  307  343  682  476; DATI demografici indice di ricambio 124.2 circa 69.000 adulti prossimi alla pensione e 55.000 potenziali nuovi ingressi mancano 14.000 unità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la capacità di utilizzare linguaggi e metodi matematici e informatici per organizzare e valutare informazioni qualitative e quantitative;</a:t>
            </a:r>
          </a:p>
          <a:p>
            <a:r>
              <a:rPr lang="it-IT" smtClean="0"/>
              <a:t>• il possesso di competenze digitali, come l’uso di tecnologie internet, e capacità di gestire e produrre strumenti di comunicazione visiva e multimediale;</a:t>
            </a:r>
          </a:p>
          <a:p>
            <a:r>
              <a:rPr lang="it-IT" smtClean="0"/>
              <a:t>• la capacità di gestire soluzioni innovative applicando tecnologie (digitali) robotiche, big data analytics, internet of things, ecc. ai processi aziendali, anche in linea con quanto previsto nel ‘Pacchetto Industria 4.0’.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la capacità di utilizzare linguaggi e metodi matematici e informatici per organizzare e valutare informazioni qualitative e quantitative;</a:t>
            </a:r>
          </a:p>
          <a:p>
            <a:r>
              <a:rPr lang="it-IT" smtClean="0"/>
              <a:t>• il possesso di competenze digitali, come l’uso di tecnologie internet, e capacità di gestire e produrre strumenti di comunicazione visiva e multimediale;</a:t>
            </a:r>
          </a:p>
          <a:p>
            <a:r>
              <a:rPr lang="it-IT" smtClean="0"/>
              <a:t>• la capacità di gestire soluzioni innovative applicando tecnologie (digitali) robotiche, big data analytics, internet of things, ecc. ai processi aziendali, anche in linea con quanto previsto nel ‘Pacchetto Industria 4.0’.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Giovani all’estero dati AIRE 20-34enni 2013-2017:  250  307  343  682  476; DATI demografici indice di ricambio 124.2 circa 69.000 adulti prossimi alla pensione e 55.000 potenziali nuovi ingressi mancano 14.000 unità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B29E-9BE2-4745-9FCB-6C00E9EF71BE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E6E4-CB97-4175-AD89-8CB7A3DC25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4FC5-03C8-4DF1-B2D5-4225476D5287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A22C-4A4B-44C2-ABE6-8A95AD0290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FDAD-EB09-4812-821E-8B6B5232A899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803E-0FF0-4404-BCDC-257F0473A6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276F-C6EE-4DDD-9DD9-3B726FA97FC4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4BCA-84C0-4A5F-8417-A9641F918A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60DD-64F9-4F5F-843B-47DEDDA92F01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4DC60-4402-45D3-B9DA-D3836FBEDDA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7F7AE-E9DF-4EDC-913B-F7EE148E2ED9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6D46-F653-4368-BE4E-8F84E3C59E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2161F-3A4E-4EF6-B9C0-8372421D9521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55CDC-DCFF-44F2-B3F2-F34A57B2BE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0C3A-AC3E-4B68-AC62-8ADD227ED5B3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0C19-569F-427B-BF05-49A42F4C46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9479-AD5A-4ABB-9A55-5FF3CC5D67D6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7047-26B4-48E8-905E-5EC3E2D88F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6B62-A8F6-4F18-9044-F79C4AE10A7B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0BB1-A73A-430F-9F69-96FF09DB43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04AD3-B81D-4F8F-8A68-3BE30BA3EC71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3BEC-4434-497D-A2FF-FF5E8E6638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548A-954A-41DC-B440-146F75A3EC98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1466F-864C-4756-B286-6DF6C975A5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1FE80-1A68-47EB-A68B-8919C04E807B}" type="datetimeFigureOut">
              <a:rPr lang="it-IT"/>
              <a:pPr>
                <a:defRPr/>
              </a:pPr>
              <a:t>19/12/2019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FF16D9-1736-4204-8EC9-C63A62D88B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Titolo 1"/>
          <p:cNvSpPr>
            <a:spLocks noGrp="1"/>
          </p:cNvSpPr>
          <p:nvPr>
            <p:ph type="title" idx="4294967295"/>
          </p:nvPr>
        </p:nvSpPr>
        <p:spPr>
          <a:xfrm>
            <a:off x="442913" y="254000"/>
            <a:ext cx="11210925" cy="1325563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44546A"/>
                </a:solidFill>
              </a:rPr>
              <a:t>… anche giovanile </a:t>
            </a:r>
          </a:p>
        </p:txBody>
      </p:sp>
      <p:sp>
        <p:nvSpPr>
          <p:cNvPr id="85003" name="Rectangle 3"/>
          <p:cNvSpPr>
            <a:spLocks noChangeArrowheads="1"/>
          </p:cNvSpPr>
          <p:nvPr/>
        </p:nvSpPr>
        <p:spPr bwMode="auto">
          <a:xfrm>
            <a:off x="919163" y="1531938"/>
            <a:ext cx="9801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Cala anche la disoccupazione giovanile a quota 5.700, dopo aver raggiunto nel 2014 il valore più elevato di 9.400. Il recupero per i giovani si rafforza in modo significativo nel 2018 </a:t>
            </a:r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1819275" y="2462213"/>
          <a:ext cx="7791450" cy="4013200"/>
        </p:xfrm>
        <a:graphic>
          <a:graphicData uri="http://schemas.openxmlformats.org/presentationml/2006/ole">
            <p:oleObj spid="_x0000_s85001" name="Grafico" r:id="rId4" imgW="7801042" imgH="34766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666538" cy="963613"/>
          </a:xfrm>
        </p:spPr>
        <p:txBody>
          <a:bodyPr/>
          <a:lstStyle/>
          <a:p>
            <a:pPr algn="ctr"/>
            <a:r>
              <a:rPr lang="it-IT" sz="3200" b="1" smtClean="0">
                <a:solidFill>
                  <a:srgbClr val="44546A"/>
                </a:solidFill>
              </a:rPr>
              <a:t>La precarietà del lavoro</a:t>
            </a:r>
            <a:endParaRPr lang="it-IT" sz="4600" b="1" smtClean="0">
              <a:solidFill>
                <a:srgbClr val="44546A"/>
              </a:solidFill>
            </a:endParaRPr>
          </a:p>
        </p:txBody>
      </p:sp>
      <p:sp>
        <p:nvSpPr>
          <p:cNvPr id="86018" name="Rettangolo 3"/>
          <p:cNvSpPr>
            <a:spLocks noChangeArrowheads="1"/>
          </p:cNvSpPr>
          <p:nvPr/>
        </p:nvSpPr>
        <p:spPr bwMode="auto">
          <a:xfrm>
            <a:off x="877888" y="1231900"/>
            <a:ext cx="102711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Se con la ripresa del ciclo si rafforzano le opportunità lavorative, resta problematica la percentuale di lavoro offerto e svolto con contratti a termine. Questo lavoro sul totale dell’occupazione alle dipendenze pesa per il 22%</a:t>
            </a: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La precarietà del lavoro è elevata soprattutto tra i giovani sui quali impatta per il 40% e oltre. Per loro i tempi della stabilizzazione si confermano lunghi</a:t>
            </a: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La precarietà del lavoro per i giovani resta un tema di criticità sociale 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 “influisce sui tempi di uscita dai nuclei di origine”  </a:t>
            </a:r>
            <a:r>
              <a:rPr lang="it-IT">
                <a:solidFill>
                  <a:srgbClr val="000000"/>
                </a:solidFill>
                <a:sym typeface="Wingdings" pitchFamily="2" charset="2"/>
              </a:rPr>
              <a:t>e di criticità di mercato del lavoro</a:t>
            </a:r>
            <a:r>
              <a:rPr lang="it-IT">
                <a:sym typeface="Wingdings" pitchFamily="2" charset="2"/>
              </a:rPr>
              <a:t> </a:t>
            </a:r>
            <a:r>
              <a:rPr lang="it-IT">
                <a:solidFill>
                  <a:srgbClr val="000000"/>
                </a:solidFill>
                <a:sym typeface="Wingdings" pitchFamily="2" charset="2"/>
              </a:rPr>
              <a:t>→ “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il fenomeno dei</a:t>
            </a:r>
            <a:r>
              <a:rPr lang="it-IT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giovani all’estero”</a:t>
            </a:r>
          </a:p>
          <a:p>
            <a:pPr algn="just"/>
            <a:endParaRPr lang="it-IT" i="1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 i="1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In questo quadro è oggetto di monitoraggio →</a:t>
            </a:r>
            <a:r>
              <a:rPr lang="it-IT">
                <a:sym typeface="Wingdings" pitchFamily="2" charset="2"/>
              </a:rPr>
              <a:t>  </a:t>
            </a:r>
            <a:r>
              <a:rPr lang="it-IT" i="1">
                <a:sym typeface="Wingdings" pitchFamily="2" charset="2"/>
              </a:rPr>
              <a:t>“la 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questione dei livelli retributivi”</a:t>
            </a:r>
          </a:p>
          <a:p>
            <a:pPr algn="just"/>
            <a:endParaRPr lang="it-IT" i="1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olo 1"/>
          <p:cNvSpPr>
            <a:spLocks noGrp="1"/>
          </p:cNvSpPr>
          <p:nvPr>
            <p:ph type="title" idx="4294967295"/>
          </p:nvPr>
        </p:nvSpPr>
        <p:spPr>
          <a:xfrm>
            <a:off x="223838" y="239713"/>
            <a:ext cx="11666537" cy="963612"/>
          </a:xfrm>
        </p:spPr>
        <p:txBody>
          <a:bodyPr/>
          <a:lstStyle/>
          <a:p>
            <a:pPr algn="ctr"/>
            <a:r>
              <a:rPr lang="it-IT" sz="4600" b="1" smtClean="0">
                <a:solidFill>
                  <a:srgbClr val="44546A"/>
                </a:solidFill>
              </a:rPr>
              <a:t>Dinamiche demografiche</a:t>
            </a:r>
          </a:p>
        </p:txBody>
      </p:sp>
      <p:sp>
        <p:nvSpPr>
          <p:cNvPr id="88066" name="Rettangolo 3"/>
          <p:cNvSpPr>
            <a:spLocks noChangeArrowheads="1"/>
          </p:cNvSpPr>
          <p:nvPr/>
        </p:nvSpPr>
        <p:spPr bwMode="auto">
          <a:xfrm>
            <a:off x="1062038" y="1355725"/>
            <a:ext cx="101822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La dinamica demografica in atto non consente di perdere il potenziale lavorativo dei giovani → “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nei prossimi anni per fine carriera usciranno dal mercato quote importanti di forza lavoro e non possiamo rischiare che i numeri per la sostituzione in ingresso vadano perduti né per quantità né per qualità”</a:t>
            </a:r>
          </a:p>
          <a:p>
            <a:pPr algn="just"/>
            <a:endParaRPr lang="it-IT" i="1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 i="1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Se si considerano le fasce di popolazione 55-64 anni (nati 1963 – 1954) e 15-24 anni (nati 1994 – 2003), stimiamo coorti di 74.000 adulti e di 56.000 giovani circa : l’indice di ricambio è pari a 132,2 e la differenza tra potenziali uscite e potenziali rimpiazzi  è di oltre 18.000 unità. </a:t>
            </a: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Il tema sostituzione tra coorti intercetta la questione delle professioni nel prossimo futuro</a:t>
            </a: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olo 1"/>
          <p:cNvSpPr>
            <a:spLocks noGrp="1"/>
          </p:cNvSpPr>
          <p:nvPr>
            <p:ph type="title" idx="4294967295"/>
          </p:nvPr>
        </p:nvSpPr>
        <p:spPr>
          <a:xfrm>
            <a:off x="188913" y="0"/>
            <a:ext cx="11666537" cy="963613"/>
          </a:xfrm>
        </p:spPr>
        <p:txBody>
          <a:bodyPr/>
          <a:lstStyle/>
          <a:p>
            <a:pPr algn="ctr"/>
            <a:r>
              <a:rPr lang="it-IT" sz="4600" b="1" smtClean="0">
                <a:solidFill>
                  <a:srgbClr val="44546A"/>
                </a:solidFill>
              </a:rPr>
              <a:t>Nuove e vecchie professioni   </a:t>
            </a:r>
          </a:p>
        </p:txBody>
      </p:sp>
      <p:sp>
        <p:nvSpPr>
          <p:cNvPr id="104451" name="Rettangolo 3"/>
          <p:cNvSpPr>
            <a:spLocks noChangeArrowheads="1"/>
          </p:cNvSpPr>
          <p:nvPr/>
        </p:nvSpPr>
        <p:spPr bwMode="auto">
          <a:xfrm>
            <a:off x="495300" y="973138"/>
            <a:ext cx="109442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Conosciamo il pattern della ricerca attuale 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“alcune professioni di oggi potranno diventare obsolete a breve e non richiederanno sostituzione, alcune professioni saranno nuove”</a:t>
            </a:r>
          </a:p>
          <a:p>
            <a:pPr algn="just"/>
            <a:endParaRPr lang="it-IT" i="1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L’evoluzione sociale ci fa immaginare che →</a:t>
            </a:r>
            <a:r>
              <a:rPr lang="it-IT">
                <a:sym typeface="Wingdings" pitchFamily="2" charset="2"/>
              </a:rPr>
              <a:t> </a:t>
            </a:r>
            <a:r>
              <a:rPr lang="it-IT" i="1">
                <a:sym typeface="Wingdings" pitchFamily="2" charset="2"/>
              </a:rPr>
              <a:t>“aumenterà il lavoro nei servizi di assistenza e cura alle persone”  </a:t>
            </a:r>
          </a:p>
          <a:p>
            <a:pPr algn="just"/>
            <a:endParaRPr lang="it-IT" i="1">
              <a:sym typeface="Wingdings" pitchFamily="2" charset="2"/>
            </a:endParaRPr>
          </a:p>
          <a:p>
            <a:pPr algn="just"/>
            <a:endParaRPr lang="it-IT" i="1"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Il tema del green è di fortissima attualità → </a:t>
            </a:r>
            <a:r>
              <a:rPr lang="it-IT" i="1">
                <a:sym typeface="Wingdings" pitchFamily="2" charset="2"/>
              </a:rPr>
              <a:t>“anche nelle indicazioni europee di sostegno allo sviluppo si spinge  su ambiente e cultura della sostenibilità e del riciclo”</a:t>
            </a:r>
          </a:p>
          <a:p>
            <a:pPr algn="just"/>
            <a:endParaRPr lang="it-IT" i="1">
              <a:sym typeface="Wingdings" pitchFamily="2" charset="2"/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L</a:t>
            </a:r>
            <a:r>
              <a:rPr lang="it-IT">
                <a:sym typeface="Wingdings" pitchFamily="2" charset="2"/>
              </a:rPr>
              <a:t>a maggior parte delle professioni di oggi saranno confermate, ma con adeguamenti di competenze importanti legate all’uso della tecnologia </a:t>
            </a:r>
            <a:r>
              <a:rPr lang="it-IT">
                <a:solidFill>
                  <a:srgbClr val="000000"/>
                </a:solidFill>
                <a:sym typeface="Wingdings" pitchFamily="2" charset="2"/>
              </a:rPr>
              <a:t>→ “</a:t>
            </a:r>
            <a:r>
              <a:rPr lang="it-IT" i="1">
                <a:sym typeface="Wingdings" pitchFamily="2" charset="2"/>
              </a:rPr>
              <a:t>competenze digitali e capacità di applicare tecnologie 4.0 sono già molto richieste per le professioni che richiedono la laurea e per le professioni a contenuto più tecnico dei diplomi”</a:t>
            </a: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Titolo 1"/>
          <p:cNvSpPr>
            <a:spLocks noGrp="1"/>
          </p:cNvSpPr>
          <p:nvPr>
            <p:ph type="title" idx="4294967295"/>
          </p:nvPr>
        </p:nvSpPr>
        <p:spPr>
          <a:xfrm>
            <a:off x="223838" y="239713"/>
            <a:ext cx="11666537" cy="963612"/>
          </a:xfrm>
        </p:spPr>
        <p:txBody>
          <a:bodyPr/>
          <a:lstStyle/>
          <a:p>
            <a:pPr algn="ctr"/>
            <a:r>
              <a:rPr lang="it-IT" sz="4200" b="1" smtClean="0">
                <a:solidFill>
                  <a:srgbClr val="44546A"/>
                </a:solidFill>
              </a:rPr>
              <a:t>Un’occupazione sbilanciata sui lavoratori più maturi </a:t>
            </a:r>
          </a:p>
        </p:txBody>
      </p:sp>
      <p:sp>
        <p:nvSpPr>
          <p:cNvPr id="90118" name="Rectangle 3"/>
          <p:cNvSpPr>
            <a:spLocks noChangeArrowheads="1"/>
          </p:cNvSpPr>
          <p:nvPr/>
        </p:nvSpPr>
        <p:spPr bwMode="auto">
          <a:xfrm>
            <a:off x="458788" y="1385888"/>
            <a:ext cx="10715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ym typeface="Wingdings" pitchFamily="2" charset="2"/>
            </a:endParaRPr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2162175" y="1847850"/>
          <a:ext cx="7048500" cy="3525838"/>
        </p:xfrm>
        <a:graphic>
          <a:graphicData uri="http://schemas.openxmlformats.org/presentationml/2006/ole">
            <p:oleObj spid="_x0000_s90116" name="Grafico" r:id="rId4" imgW="7791328" imgH="3476651" progId="Excel.Chart.8">
              <p:embed/>
            </p:oleObj>
          </a:graphicData>
        </a:graphic>
      </p:graphicFrame>
      <p:sp>
        <p:nvSpPr>
          <p:cNvPr id="90119" name="Rectangle 5"/>
          <p:cNvSpPr>
            <a:spLocks noChangeArrowheads="1"/>
          </p:cNvSpPr>
          <p:nvPr/>
        </p:nvSpPr>
        <p:spPr bwMode="auto">
          <a:xfrm>
            <a:off x="720725" y="1382713"/>
            <a:ext cx="1066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  <a:sym typeface="Wingdings" pitchFamily="2" charset="2"/>
              </a:rPr>
              <a:t>Il 50% degli occupati del Trentino hanno 45 anni o più e la quota degli over 55enni da sola sfiora il 20%.</a:t>
            </a:r>
          </a:p>
          <a:p>
            <a:endParaRPr lang="it-IT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720725" y="5646738"/>
            <a:ext cx="965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  <a:sym typeface="Wingdings" pitchFamily="2" charset="2"/>
              </a:rPr>
              <a:t>In questo quadro risulta di grande attualità il tema della manutenzione delle competenze per i </a:t>
            </a:r>
          </a:p>
          <a:p>
            <a:r>
              <a:rPr lang="it-IT">
                <a:solidFill>
                  <a:srgbClr val="000000"/>
                </a:solidFill>
                <a:sym typeface="Wingdings" pitchFamily="2" charset="2"/>
              </a:rPr>
              <a:t>lavoratori più anziani.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0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16" name="Titolo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11666538" cy="963613"/>
          </a:xfrm>
        </p:spPr>
        <p:txBody>
          <a:bodyPr/>
          <a:lstStyle/>
          <a:p>
            <a:pPr algn="ctr"/>
            <a:r>
              <a:rPr lang="it-IT" sz="3200" b="1" smtClean="0">
                <a:solidFill>
                  <a:srgbClr val="44546A"/>
                </a:solidFill>
              </a:rPr>
              <a:t>I dati dei primi 9 mesi del 2019</a:t>
            </a:r>
          </a:p>
        </p:txBody>
      </p:sp>
      <p:sp>
        <p:nvSpPr>
          <p:cNvPr id="100517" name="Rectangle 3"/>
          <p:cNvSpPr>
            <a:spLocks noChangeArrowheads="1"/>
          </p:cNvSpPr>
          <p:nvPr/>
        </p:nvSpPr>
        <p:spPr bwMode="auto">
          <a:xfrm>
            <a:off x="809625" y="1390650"/>
            <a:ext cx="980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00518" name="Rectangle 4"/>
          <p:cNvSpPr>
            <a:spLocks noChangeArrowheads="1"/>
          </p:cNvSpPr>
          <p:nvPr/>
        </p:nvSpPr>
        <p:spPr bwMode="auto">
          <a:xfrm>
            <a:off x="350838" y="957263"/>
            <a:ext cx="110966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Nei 9 mesi 2019 l’economia trentina evidenzia una dinamica di sviluppo più timida</a:t>
            </a:r>
          </a:p>
          <a:p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“positive ma inferiori stime di crescita del PIL per il 2019”  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“variazioni di fatturato, ordinativi e ore lavorate favorevoli, ma con progresso in ridimensionamento nei trimestri”  </a:t>
            </a:r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“calo delle esportazioni nel terzo trimestre ”</a:t>
            </a:r>
          </a:p>
          <a:p>
            <a:endParaRPr lang="it-IT" i="1">
              <a:sym typeface="Wingdings" pitchFamily="2" charset="2"/>
            </a:endParaRPr>
          </a:p>
          <a:p>
            <a:endParaRPr lang="it-IT" i="1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>
              <a:sym typeface="Wingdings" pitchFamily="2" charset="2"/>
            </a:endParaRPr>
          </a:p>
          <a:p>
            <a:endParaRPr lang="it-IT"/>
          </a:p>
          <a:p>
            <a:pPr algn="just"/>
            <a:endParaRPr lang="it-IT"/>
          </a:p>
          <a:p>
            <a:pPr algn="just"/>
            <a:endParaRPr lang="it-IT"/>
          </a:p>
          <a:p>
            <a:pPr algn="just"/>
            <a:endParaRPr lang="it-IT"/>
          </a:p>
          <a:p>
            <a:pPr algn="just"/>
            <a:endParaRPr lang="it-IT"/>
          </a:p>
        </p:txBody>
      </p:sp>
      <p:graphicFrame>
        <p:nvGraphicFramePr>
          <p:cNvPr id="100515" name="Object 163"/>
          <p:cNvGraphicFramePr>
            <a:graphicFrameLocks noChangeAspect="1"/>
          </p:cNvGraphicFramePr>
          <p:nvPr/>
        </p:nvGraphicFramePr>
        <p:xfrm>
          <a:off x="1565275" y="2503488"/>
          <a:ext cx="7791450" cy="3476625"/>
        </p:xfrm>
        <a:graphic>
          <a:graphicData uri="http://schemas.openxmlformats.org/presentationml/2006/ole">
            <p:oleObj spid="_x0000_s100515" name="Grafico" r:id="rId3" imgW="7791328" imgH="34766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Titolo 1"/>
          <p:cNvSpPr>
            <a:spLocks noGrp="1"/>
          </p:cNvSpPr>
          <p:nvPr>
            <p:ph type="title" idx="4294967295"/>
          </p:nvPr>
        </p:nvSpPr>
        <p:spPr>
          <a:xfrm>
            <a:off x="223838" y="239713"/>
            <a:ext cx="11666537" cy="963612"/>
          </a:xfrm>
        </p:spPr>
        <p:txBody>
          <a:bodyPr/>
          <a:lstStyle/>
          <a:p>
            <a:pPr algn="ctr"/>
            <a:r>
              <a:rPr lang="it-IT" sz="3200" b="1" smtClean="0">
                <a:solidFill>
                  <a:srgbClr val="44546A"/>
                </a:solidFill>
              </a:rPr>
              <a:t>I dati dei primi 9 mesi del 2019</a:t>
            </a:r>
          </a:p>
        </p:txBody>
      </p:sp>
      <p:sp>
        <p:nvSpPr>
          <p:cNvPr id="102409" name="Rectangle 3"/>
          <p:cNvSpPr>
            <a:spLocks noChangeArrowheads="1"/>
          </p:cNvSpPr>
          <p:nvPr/>
        </p:nvSpPr>
        <p:spPr bwMode="auto">
          <a:xfrm>
            <a:off x="809625" y="1390650"/>
            <a:ext cx="980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02410" name="Rectangle 4"/>
          <p:cNvSpPr>
            <a:spLocks noChangeArrowheads="1"/>
          </p:cNvSpPr>
          <p:nvPr/>
        </p:nvSpPr>
        <p:spPr bwMode="auto">
          <a:xfrm>
            <a:off x="350838" y="1289050"/>
            <a:ext cx="11096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ym typeface="Wingdings" pitchFamily="2" charset="2"/>
              </a:rPr>
              <a:t>Restano positivi e in ulteriore rafforzamento i flussi turistici </a:t>
            </a:r>
          </a:p>
          <a:p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arrivi e presenze dei nove mesi migliorano rispettivamente dell’1% e dello 0,4%</a:t>
            </a:r>
          </a:p>
          <a:p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>
                <a:sym typeface="Wingdings" pitchFamily="2" charset="2"/>
              </a:rPr>
              <a:t> </a:t>
            </a:r>
            <a:r>
              <a:rPr lang="it-IT" i="1">
                <a:sym typeface="Wingdings" pitchFamily="2" charset="2"/>
              </a:rPr>
              <a:t>l’apporto virtuoso deriva dalla componente straniera e soprattutto dagli esercizi extralberghieri</a:t>
            </a:r>
            <a:endParaRPr lang="it-IT"/>
          </a:p>
          <a:p>
            <a:endParaRPr lang="it-IT"/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314325" y="2971800"/>
          <a:ext cx="5130800" cy="2657475"/>
        </p:xfrm>
        <a:graphic>
          <a:graphicData uri="http://schemas.openxmlformats.org/presentationml/2006/ole">
            <p:oleObj spid="_x0000_s102406" name="Grafico" r:id="rId4" imgW="7791328" imgH="3476651" progId="Excel.Chart.8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5792788" y="2960688"/>
          <a:ext cx="4997450" cy="2667000"/>
        </p:xfrm>
        <a:graphic>
          <a:graphicData uri="http://schemas.openxmlformats.org/presentationml/2006/ole">
            <p:oleObj spid="_x0000_s102407" name="Grafico" r:id="rId5" imgW="7791328" imgH="347665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olo 1"/>
          <p:cNvSpPr>
            <a:spLocks noGrp="1"/>
          </p:cNvSpPr>
          <p:nvPr>
            <p:ph type="title" idx="4294967295"/>
          </p:nvPr>
        </p:nvSpPr>
        <p:spPr>
          <a:xfrm>
            <a:off x="223838" y="239713"/>
            <a:ext cx="11666537" cy="963612"/>
          </a:xfrm>
        </p:spPr>
        <p:txBody>
          <a:bodyPr/>
          <a:lstStyle/>
          <a:p>
            <a:pPr algn="ctr"/>
            <a:r>
              <a:rPr lang="it-IT" sz="3200" b="1" smtClean="0">
                <a:solidFill>
                  <a:srgbClr val="44546A"/>
                </a:solidFill>
              </a:rPr>
              <a:t>I dati dei primi 9 mesi del 2019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809625" y="1390650"/>
            <a:ext cx="980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50838" y="1289050"/>
            <a:ext cx="1109662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I numeri del mercato del lavoro nei nove mesi, sono ancora positivi per tenuta del tasso di occupazione mentre si registra una disoccupazione in ripresa</a:t>
            </a:r>
          </a:p>
          <a:p>
            <a:pPr algn="just"/>
            <a:endParaRPr lang="it-IT"/>
          </a:p>
          <a:p>
            <a:pPr algn="just"/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1.900 occupati in più nei 9 mesi 2019 rispetto ai nove mesi 2018</a:t>
            </a:r>
          </a:p>
          <a:p>
            <a:pPr algn="just"/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un punto percentuale in più del tasso di attività (72,3%)</a:t>
            </a:r>
          </a:p>
          <a:p>
            <a:pPr algn="just"/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mezzo punto in più del tasso di occupazione (68,4%)</a:t>
            </a:r>
          </a:p>
          <a:p>
            <a:pPr algn="just"/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 </a:t>
            </a:r>
            <a:r>
              <a:rPr lang="it-IT" i="1">
                <a:sym typeface="Wingdings" pitchFamily="2" charset="2"/>
              </a:rPr>
              <a:t>ma una crescita di 0,7 punti percentuali del tasso di disoccupazione (5,3%)</a:t>
            </a:r>
            <a:endParaRPr lang="it-IT"/>
          </a:p>
          <a:p>
            <a:pPr algn="just"/>
            <a:endParaRPr lang="it-IT"/>
          </a:p>
          <a:p>
            <a:endParaRPr lang="it-IT" i="1">
              <a:sym typeface="Wingdings" pitchFamily="2" charset="2"/>
            </a:endParaRPr>
          </a:p>
          <a:p>
            <a:r>
              <a:rPr lang="it-IT"/>
              <a:t>Il fabbisogno di manodopera delle imprese resta pressoché stabile</a:t>
            </a:r>
          </a:p>
          <a:p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</a:t>
            </a:r>
            <a:r>
              <a:rPr lang="it-IT" i="1"/>
              <a:t>120.912 assunzioni comunicate dalle aziende nei nove mesi</a:t>
            </a:r>
          </a:p>
          <a:p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le assunzioni crescono del 5,8% in agricoltura e dello 0,3% nel terziario</a:t>
            </a:r>
          </a:p>
          <a:p>
            <a:r>
              <a:rPr lang="it-IT" i="1">
                <a:solidFill>
                  <a:srgbClr val="000000"/>
                </a:solidFill>
                <a:sym typeface="Wingdings" pitchFamily="2" charset="2"/>
              </a:rPr>
              <a:t>→</a:t>
            </a:r>
            <a:r>
              <a:rPr lang="it-IT" i="1">
                <a:sym typeface="Wingdings" pitchFamily="2" charset="2"/>
              </a:rPr>
              <a:t> nel terziario calano solo nel commercio mentre la variazione delle assunzioni non è positiva né per le costruzioni né per il manifatturiero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0" y="2865438"/>
            <a:ext cx="1219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>
                <a:solidFill>
                  <a:srgbClr val="44546A"/>
                </a:solidFill>
                <a:ea typeface="Arial Unicode MS" pitchFamily="34" charset="-128"/>
                <a:cs typeface="Arial Unicode MS" pitchFamily="34" charset="-128"/>
              </a:rPr>
              <a:t>Grazie dell’attenzione</a:t>
            </a:r>
          </a:p>
        </p:txBody>
      </p:sp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0" y="4816475"/>
            <a:ext cx="12192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>
                <a:solidFill>
                  <a:schemeClr val="bg1"/>
                </a:solidFill>
                <a:latin typeface="Verdana" pitchFamily="34" charset="0"/>
              </a:rPr>
              <a:t>Isabella Speziali</a:t>
            </a:r>
          </a:p>
          <a:p>
            <a:pPr algn="ctr">
              <a:spcBef>
                <a:spcPct val="50000"/>
              </a:spcBef>
            </a:pPr>
            <a:endParaRPr lang="it-IT" sz="3600" b="1">
              <a:solidFill>
                <a:srgbClr val="000066"/>
              </a:solidFill>
              <a:latin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865438"/>
            <a:ext cx="1219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>
                <a:solidFill>
                  <a:schemeClr val="bg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I dati del lavoro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4816475"/>
            <a:ext cx="12192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>
                <a:solidFill>
                  <a:schemeClr val="bg1"/>
                </a:solidFill>
                <a:latin typeface="Verdana" pitchFamily="34" charset="0"/>
              </a:rPr>
              <a:t>Isabella Speziali</a:t>
            </a:r>
          </a:p>
          <a:p>
            <a:pPr algn="ctr">
              <a:spcBef>
                <a:spcPct val="50000"/>
              </a:spcBef>
            </a:pPr>
            <a:endParaRPr lang="it-IT" sz="3600" b="1">
              <a:solidFill>
                <a:srgbClr val="000066"/>
              </a:solidFill>
              <a:latin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 idx="4294967295"/>
          </p:nvPr>
        </p:nvSpPr>
        <p:spPr>
          <a:xfrm>
            <a:off x="379413" y="207963"/>
            <a:ext cx="11588750" cy="1325562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44546A"/>
                </a:solidFill>
              </a:rPr>
              <a:t>La ripresa dell’ultimo triennio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957263" y="1511300"/>
            <a:ext cx="94551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/>
          </a:p>
          <a:p>
            <a:pPr algn="just"/>
            <a:endParaRPr lang="it-IT"/>
          </a:p>
          <a:p>
            <a:pPr algn="just"/>
            <a:r>
              <a:rPr lang="it-IT"/>
              <a:t>2016-2017-2018: un triennio di crescita dopo la lunga fase di crisi </a:t>
            </a:r>
          </a:p>
          <a:p>
            <a:pPr algn="just"/>
            <a:endParaRPr lang="it-IT"/>
          </a:p>
          <a:p>
            <a:pPr algn="just"/>
            <a:r>
              <a:rPr lang="it-IT"/>
              <a:t>Si tratta di una ripresa stimolata da dinamiche economiche favorevoli cui si associano risultati  di rilievo anche sul mercato del lavoro</a:t>
            </a:r>
          </a:p>
          <a:p>
            <a:pPr algn="just"/>
            <a:endParaRPr lang="it-IT"/>
          </a:p>
          <a:p>
            <a:pPr algn="just"/>
            <a:r>
              <a:rPr lang="it-IT"/>
              <a:t>Nel 2018 i dati di “economia” sono positivi sia in termini di PIL, sia di indicatori economici, sia di flussi turistici </a:t>
            </a:r>
          </a:p>
          <a:p>
            <a:pPr algn="just"/>
            <a:endParaRPr lang="it-IT"/>
          </a:p>
          <a:p>
            <a:pPr algn="just"/>
            <a:r>
              <a:rPr lang="it-IT"/>
              <a:t>Migliorano ulteriormente anche i parametri di mercato del lavoro sia per occupazione che per (minore) disoccupazione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1999913" cy="1325563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44546A"/>
                </a:solidFill>
              </a:rPr>
              <a:t>I dati del lavoro: l’occupazione</a:t>
            </a:r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841375" y="1344613"/>
            <a:ext cx="9801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Il dato più significativo è relativo all’occupazione, nel 2018 ci si attesta a quota 238.800. Le attuali posizioni di lavoro rispetto al 2008 sono cresciute del 5,9%, e gli attuali occupati (15 anni e più) sono 13.200 in più. Nel 2018 l’incremento dell’occupazione è generato dalla crescita di opportunità lavorative a tempo pieno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054225" y="2625725"/>
          <a:ext cx="7427913" cy="3787775"/>
        </p:xfrm>
        <a:graphic>
          <a:graphicData uri="http://schemas.openxmlformats.org/presentationml/2006/ole">
            <p:oleObj spid="_x0000_s20487" name="Foglio di lavoro" r:id="rId4" imgW="6438849" imgH="33717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50625" cy="947738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44546A"/>
                </a:solidFill>
              </a:rPr>
              <a:t>Più donne al lavoro</a:t>
            </a:r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747713" y="1265238"/>
            <a:ext cx="9801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Nel decennio si è rafforzata l’occupazione femminile: il tasso di occupazione delle donne è cresciuto di quattro punti percentuali a raggiungere la percentuale del 61,7%. In leggero calo l’equivalente tasso per i maschi al 74,6% nel 2018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6489700" y="2374900"/>
            <a:ext cx="41195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>
                <a:solidFill>
                  <a:srgbClr val="000000"/>
                </a:solidFill>
                <a:sym typeface="Wingdings" pitchFamily="2" charset="2"/>
              </a:rPr>
              <a:t>quasi il 45% dell’occupazione totale è occupazione femminile </a:t>
            </a:r>
          </a:p>
          <a:p>
            <a:pPr algn="just">
              <a:buFont typeface="Wingdings" pitchFamily="2" charset="2"/>
              <a:buNone/>
            </a:pPr>
            <a:endParaRPr lang="it-IT">
              <a:solidFill>
                <a:srgbClr val="000000"/>
              </a:solidFill>
              <a:sym typeface="Wingdings" pitchFamily="2" charset="2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>
                <a:solidFill>
                  <a:srgbClr val="000000"/>
                </a:solidFill>
              </a:rPr>
              <a:t>nell’87,7% dei casi </a:t>
            </a:r>
            <a:r>
              <a:rPr lang="it-IT">
                <a:solidFill>
                  <a:srgbClr val="000000"/>
                </a:solidFill>
                <a:sym typeface="Wingdings" pitchFamily="2" charset="2"/>
              </a:rPr>
              <a:t>l’occupazione femminile </a:t>
            </a:r>
            <a:r>
              <a:rPr lang="it-IT">
                <a:solidFill>
                  <a:srgbClr val="000000"/>
                </a:solidFill>
              </a:rPr>
              <a:t>è occupazione nei servizi</a:t>
            </a:r>
          </a:p>
          <a:p>
            <a:pPr algn="just">
              <a:buFont typeface="Wingdings" pitchFamily="2" charset="2"/>
              <a:buNone/>
            </a:pPr>
            <a:endParaRPr lang="it-IT">
              <a:solidFill>
                <a:srgbClr val="0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it-IT">
                <a:solidFill>
                  <a:srgbClr val="000000"/>
                </a:solidFill>
                <a:sym typeface="Wingdings" pitchFamily="2" charset="2"/>
              </a:rPr>
              <a:t>nell’87,3% dei casi l’occupazione femminile è occupazione dipendente</a:t>
            </a:r>
          </a:p>
          <a:p>
            <a:pPr algn="just">
              <a:buFont typeface="Wingdings" pitchFamily="2" charset="2"/>
              <a:buNone/>
            </a:pPr>
            <a:r>
              <a:rPr lang="it-IT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quasi il 40% delle donne ha un lavoro a part-time</a:t>
            </a: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842963" y="2546350"/>
          <a:ext cx="4960937" cy="3327400"/>
        </p:xfrm>
        <a:graphic>
          <a:graphicData uri="http://schemas.openxmlformats.org/presentationml/2006/ole">
            <p:oleObj spid="_x0000_s58370" name="Grafico" r:id="rId4" imgW="6553264" imgH="315282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 idx="4294967295"/>
          </p:nvPr>
        </p:nvSpPr>
        <p:spPr>
          <a:xfrm>
            <a:off x="603250" y="365125"/>
            <a:ext cx="11350625" cy="1325563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44546A"/>
                </a:solidFill>
              </a:rPr>
              <a:t>Più lavoratori oltre i 55 anni</a:t>
            </a:r>
          </a:p>
        </p:txBody>
      </p:sp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668338" y="1516063"/>
            <a:ext cx="1074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Per età è cresciuto il tasso di occupazione dei 55-64enni ed è calato quello dei 15-34enni: rispettivamente al 57,8% e al 52,4% nel 2018. Il sorpasso si è registrato nel 2014 </a:t>
            </a:r>
          </a:p>
        </p:txBody>
      </p:sp>
      <p:graphicFrame>
        <p:nvGraphicFramePr>
          <p:cNvPr id="11" name="Chart 11"/>
          <p:cNvGraphicFramePr>
            <a:graphicFrameLocks/>
          </p:cNvGraphicFramePr>
          <p:nvPr/>
        </p:nvGraphicFramePr>
        <p:xfrm>
          <a:off x="515531" y="2358405"/>
          <a:ext cx="5292876" cy="370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7227888" y="2586038"/>
            <a:ext cx="34178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la forza propulsiva del tasso degli over 55 è in fase di assestamento</a:t>
            </a:r>
          </a:p>
          <a:p>
            <a:pPr algn="just"/>
            <a:endParaRPr lang="it-IT">
              <a:solidFill>
                <a:srgbClr val="000000"/>
              </a:solidFill>
            </a:endParaRPr>
          </a:p>
          <a:p>
            <a:pPr algn="just"/>
            <a:r>
              <a:rPr lang="it-IT">
                <a:solidFill>
                  <a:srgbClr val="000000"/>
                </a:solidFill>
                <a:sym typeface="Wingdings" pitchFamily="2" charset="2"/>
              </a:rPr>
              <a:t> Il tasso dei giovani, stabile dal 2014 al 2016, evidenzia uno spunto di crescita nell’ultimo biennio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itolo 1"/>
          <p:cNvSpPr>
            <a:spLocks noGrp="1"/>
          </p:cNvSpPr>
          <p:nvPr>
            <p:ph type="title" idx="4294967295"/>
          </p:nvPr>
        </p:nvSpPr>
        <p:spPr>
          <a:xfrm>
            <a:off x="261938" y="0"/>
            <a:ext cx="11666537" cy="963613"/>
          </a:xfrm>
        </p:spPr>
        <p:txBody>
          <a:bodyPr/>
          <a:lstStyle/>
          <a:p>
            <a:pPr algn="ctr"/>
            <a:r>
              <a:rPr lang="it-IT" sz="4200" b="1" smtClean="0">
                <a:solidFill>
                  <a:srgbClr val="44546A"/>
                </a:solidFill>
              </a:rPr>
              <a:t>Aumenta il fabbisogno di manodopera</a:t>
            </a: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809625" y="1085850"/>
            <a:ext cx="9801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Lo spunto di crescita è stato particolarmente forte nell’ultimo biennio, è stato positivo anche in termini di saldi e ha riguardato tutti i settori di attività. Ha interessato soprattutto i giovani che sono tornati a essere protagonisti nelle assunzioni di personale.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1044575" y="2514600"/>
          <a:ext cx="4746625" cy="2879725"/>
        </p:xfrm>
        <a:graphic>
          <a:graphicData uri="http://schemas.openxmlformats.org/presentationml/2006/ole">
            <p:oleObj spid="_x0000_s64514" name="Foglio di lavoro" r:id="rId3" imgW="7772439" imgH="3476651" progId="Excel.Sheet.8">
              <p:embed/>
            </p:oleObj>
          </a:graphicData>
        </a:graphic>
      </p:graphicFrame>
      <p:sp>
        <p:nvSpPr>
          <p:cNvPr id="64517" name="Rettangolo 4"/>
          <p:cNvSpPr>
            <a:spLocks noChangeArrowheads="1"/>
          </p:cNvSpPr>
          <p:nvPr/>
        </p:nvSpPr>
        <p:spPr bwMode="auto">
          <a:xfrm>
            <a:off x="6845300" y="2235200"/>
            <a:ext cx="35639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it-IT">
                <a:solidFill>
                  <a:srgbClr val="000000"/>
                </a:solidFill>
                <a:sym typeface="Wingdings" pitchFamily="2" charset="2"/>
              </a:rPr>
              <a:t> Quasi  27.000 assunzioni in più nel 2018 rispetto al 2016</a:t>
            </a:r>
          </a:p>
          <a:p>
            <a:pPr algn="just">
              <a:buFont typeface="Wingdings" pitchFamily="2" charset="2"/>
              <a:buChar char="ü"/>
            </a:pPr>
            <a:r>
              <a:rPr lang="it-IT">
                <a:solidFill>
                  <a:srgbClr val="000000"/>
                </a:solidFill>
                <a:sym typeface="Wingdings" pitchFamily="2" charset="2"/>
              </a:rPr>
              <a:t> Quasi 15.000 di queste maggiori assunzioni coinvolgono  giovani</a:t>
            </a:r>
          </a:p>
          <a:p>
            <a:pPr algn="just">
              <a:buFont typeface="Wingdings" pitchFamily="2" charset="2"/>
              <a:buChar char="ü"/>
            </a:pPr>
            <a:r>
              <a:rPr lang="it-IT">
                <a:solidFill>
                  <a:srgbClr val="000000"/>
                </a:solidFill>
                <a:sym typeface="Wingdings" pitchFamily="2" charset="2"/>
              </a:rPr>
              <a:t> I fabbisogni crescono nel terziario ma anche nel secondario che torna a cercare figure funzionali alle esigenze del comparto </a:t>
            </a:r>
          </a:p>
          <a:p>
            <a:pPr algn="just"/>
            <a:endParaRPr lang="it-IT">
              <a:solidFill>
                <a:srgbClr val="00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 idx="4294967295"/>
          </p:nvPr>
        </p:nvSpPr>
        <p:spPr>
          <a:xfrm>
            <a:off x="392113" y="177800"/>
            <a:ext cx="11666537" cy="711200"/>
          </a:xfrm>
        </p:spPr>
        <p:txBody>
          <a:bodyPr/>
          <a:lstStyle/>
          <a:p>
            <a:pPr algn="ctr"/>
            <a:r>
              <a:rPr lang="it-IT" sz="4200" b="1" smtClean="0">
                <a:solidFill>
                  <a:srgbClr val="44546A"/>
                </a:solidFill>
              </a:rPr>
              <a:t>La difficoltà di reperimento </a:t>
            </a: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835025" y="908050"/>
            <a:ext cx="9801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Nel 2018 l</a:t>
            </a:r>
            <a:r>
              <a:rPr lang="it-IT">
                <a:solidFill>
                  <a:srgbClr val="000000"/>
                </a:solidFill>
                <a:sym typeface="Wingdings" pitchFamily="2" charset="2"/>
              </a:rPr>
              <a:t>a pressione in termini di fabbisogni si è associata a condizioni di maggiore difficoltà nel reperimento della manodopera. Nella percezione delle imprese l</a:t>
            </a:r>
            <a:r>
              <a:rPr lang="it-IT">
                <a:solidFill>
                  <a:srgbClr val="000000"/>
                </a:solidFill>
              </a:rPr>
              <a:t>a difficoltà di reperimento è risultata particolarmente problematica per figure operaie e high-skill ma ha impattato trasversalmente su tutto lo spettro delle professioni</a:t>
            </a:r>
          </a:p>
        </p:txBody>
      </p:sp>
      <p:graphicFrame>
        <p:nvGraphicFramePr>
          <p:cNvPr id="5" name="Grafico 4"/>
          <p:cNvGraphicFramePr/>
          <p:nvPr/>
        </p:nvGraphicFramePr>
        <p:xfrm>
          <a:off x="1129664" y="2026919"/>
          <a:ext cx="8890635" cy="40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44546A"/>
                </a:solidFill>
              </a:rPr>
              <a:t>Il calo della disoccupazione …</a:t>
            </a:r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704850" y="1216025"/>
            <a:ext cx="10013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</a:rPr>
              <a:t>La curva della disoccupazione, crescente fino al 2016, inverte la tendenza nell’ultimo biennio e nel 2018 il tasso torna sotto la soglia del 5%. Il numero di persone in cerca di lavoro che negli anni della crisi aveva raggiunto le 17.300 unità si porta a quota 11.900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1817688" y="2501900"/>
          <a:ext cx="7062787" cy="3819525"/>
        </p:xfrm>
        <a:graphic>
          <a:graphicData uri="http://schemas.openxmlformats.org/presentationml/2006/ole">
            <p:oleObj spid="_x0000_s83972" name="Foglio di lavoro" r:id="rId3" imgW="6562709" imgH="337177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ides AD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5461</TotalTime>
  <Words>1421</Words>
  <Application>Microsoft Office PowerPoint</Application>
  <PresentationFormat>Personalizzato</PresentationFormat>
  <Paragraphs>126</Paragraphs>
  <Slides>18</Slides>
  <Notes>10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Arial</vt:lpstr>
      <vt:lpstr>Verdana</vt:lpstr>
      <vt:lpstr>Calibri</vt:lpstr>
      <vt:lpstr>Arial Unicode MS</vt:lpstr>
      <vt:lpstr>Open Sans</vt:lpstr>
      <vt:lpstr>Wingdings</vt:lpstr>
      <vt:lpstr>Tema di Office</vt:lpstr>
      <vt:lpstr>Foglio di lavoro di Microsoft Office Excel</vt:lpstr>
      <vt:lpstr>Grafico</vt:lpstr>
      <vt:lpstr>Foglio di lavoro</vt:lpstr>
      <vt:lpstr>Diapositiva 1</vt:lpstr>
      <vt:lpstr>Diapositiva 2</vt:lpstr>
      <vt:lpstr>La ripresa dell’ultimo triennio</vt:lpstr>
      <vt:lpstr>I dati del lavoro: l’occupazione</vt:lpstr>
      <vt:lpstr>Più donne al lavoro</vt:lpstr>
      <vt:lpstr>Più lavoratori oltre i 55 anni</vt:lpstr>
      <vt:lpstr>Aumenta il fabbisogno di manodopera</vt:lpstr>
      <vt:lpstr>La difficoltà di reperimento </vt:lpstr>
      <vt:lpstr>Il calo della disoccupazione …</vt:lpstr>
      <vt:lpstr>… anche giovanile </vt:lpstr>
      <vt:lpstr>La precarietà del lavoro</vt:lpstr>
      <vt:lpstr>Dinamiche demografiche</vt:lpstr>
      <vt:lpstr>Nuove e vecchie professioni   </vt:lpstr>
      <vt:lpstr>Un’occupazione sbilanciata sui lavoratori più maturi </vt:lpstr>
      <vt:lpstr>I dati dei primi 9 mesi del 2019</vt:lpstr>
      <vt:lpstr>I dati dei primi 9 mesi del 2019</vt:lpstr>
      <vt:lpstr>I dati dei primi 9 mesi del 2019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dei cas</dc:creator>
  <cp:lastModifiedBy>speziali</cp:lastModifiedBy>
  <cp:revision>469</cp:revision>
  <cp:lastPrinted>2017-12-14T13:29:12Z</cp:lastPrinted>
  <dcterms:created xsi:type="dcterms:W3CDTF">2017-11-28T10:05:40Z</dcterms:created>
  <dcterms:modified xsi:type="dcterms:W3CDTF">2019-12-19T12:23:17Z</dcterms:modified>
</cp:coreProperties>
</file>