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CD4"/>
    <a:srgbClr val="20947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1528" y="-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silvia:Documents:Silvia:Relive:dati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silvia:Documents:Silvia:Relive:dati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silvia:Documents:Silvia:Relive:dati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silvia:Documents:Silvia:Relive:dati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Cartella%20di%20lavoro1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silvia:Documents:Silvia:Relive:dati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silvia:Documents:Silvia:Relive:dati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19"/>
    </mc:Choice>
    <mc:Fallback>
      <c:style val="19"/>
    </mc:Fallback>
  </mc:AlternateContent>
  <c:chart>
    <c:title>
      <c:tx>
        <c:rich>
          <a:bodyPr/>
          <a:lstStyle/>
          <a:p>
            <a:pPr>
              <a:defRPr/>
            </a:pPr>
            <a:r>
              <a:rPr lang="it-IT"/>
              <a:t>Dati Ultimo</a:t>
            </a:r>
            <a:r>
              <a:rPr lang="it-IT" baseline="0"/>
              <a:t> Triennio</a:t>
            </a:r>
            <a:endParaRPr lang="it-IT"/>
          </a:p>
        </c:rich>
      </c:tx>
      <c:layout>
        <c:manualLayout>
          <c:xMode val="edge"/>
          <c:yMode val="edge"/>
          <c:x val="0.343851485642653"/>
          <c:y val="0.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0484694401794338"/>
          <c:y val="0.107373271889401"/>
          <c:w val="0.951530559820566"/>
          <c:h val="0.811167676621067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Foglio1!$D$1:$D$3</c:f>
              <c:strCache>
                <c:ptCount val="3"/>
                <c:pt idx="0">
                  <c:v>Chiamate Totali</c:v>
                </c:pt>
                <c:pt idx="1">
                  <c:v>Chiamate Autori</c:v>
                </c:pt>
                <c:pt idx="2">
                  <c:v>Prese in Carico</c:v>
                </c:pt>
              </c:strCache>
            </c:strRef>
          </c:cat>
          <c:val>
            <c:numRef>
              <c:f>Foglio1!$E$1:$E$3</c:f>
              <c:numCache>
                <c:formatCode>General</c:formatCode>
                <c:ptCount val="3"/>
              </c:numCache>
            </c:numRef>
          </c:val>
        </c:ser>
        <c:ser>
          <c:idx val="1"/>
          <c:order val="1"/>
          <c:invertIfNegative val="0"/>
          <c:dLbls>
            <c:dLbl>
              <c:idx val="1"/>
              <c:layout>
                <c:manualLayout>
                  <c:x val="0.0"/>
                  <c:y val="-0.0207373271889401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800"/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Foglio1!$D$1:$D$3</c:f>
              <c:strCache>
                <c:ptCount val="3"/>
                <c:pt idx="0">
                  <c:v>Chiamate Totali</c:v>
                </c:pt>
                <c:pt idx="1">
                  <c:v>Chiamate Autori</c:v>
                </c:pt>
                <c:pt idx="2">
                  <c:v>Prese in Carico</c:v>
                </c:pt>
              </c:strCache>
            </c:strRef>
          </c:cat>
          <c:val>
            <c:numRef>
              <c:f>Foglio1!$F$1:$F$3</c:f>
              <c:numCache>
                <c:formatCode>General</c:formatCode>
                <c:ptCount val="3"/>
                <c:pt idx="0">
                  <c:v>1823.0</c:v>
                </c:pt>
                <c:pt idx="1">
                  <c:v>922.0</c:v>
                </c:pt>
                <c:pt idx="2">
                  <c:v>872.0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18090312"/>
        <c:axId val="-2120914984"/>
      </c:barChart>
      <c:catAx>
        <c:axId val="-211809031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 b="1"/>
            </a:pPr>
            <a:endParaRPr lang="it-IT"/>
          </a:p>
        </c:txPr>
        <c:crossAx val="-2120914984"/>
        <c:crosses val="autoZero"/>
        <c:auto val="1"/>
        <c:lblAlgn val="ctr"/>
        <c:lblOffset val="100"/>
        <c:noMultiLvlLbl val="0"/>
      </c:catAx>
      <c:valAx>
        <c:axId val="-2120914984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-211809031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it-IT"/>
              <a:t>Modalità di Accesso</a:t>
            </a:r>
          </a:p>
        </c:rich>
      </c:tx>
      <c:layout>
        <c:manualLayout>
          <c:xMode val="edge"/>
          <c:yMode val="edge"/>
          <c:x val="0.394788941854443"/>
          <c:y val="0.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0345298827528515"/>
          <c:y val="0.158220554225298"/>
          <c:w val="0.565409037192442"/>
          <c:h val="0.897690921164975"/>
        </c:manualLayout>
      </c:layout>
      <c:pie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1400"/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Foglio1!$H$1:$H$6</c:f>
              <c:strCache>
                <c:ptCount val="6"/>
                <c:pt idx="0">
                  <c:v>Accesso Spontaneo</c:v>
                </c:pt>
                <c:pt idx="1">
                  <c:v>Invio dai Servizi</c:v>
                </c:pt>
                <c:pt idx="2">
                  <c:v>Invio da Professionista</c:v>
                </c:pt>
                <c:pt idx="3">
                  <c:v>C A V</c:v>
                </c:pt>
                <c:pt idx="4">
                  <c:v>Altro Accesso</c:v>
                </c:pt>
                <c:pt idx="5">
                  <c:v>Non Rilevato</c:v>
                </c:pt>
              </c:strCache>
            </c:strRef>
          </c:cat>
          <c:val>
            <c:numRef>
              <c:f>Foglio1!$J$1:$J$6</c:f>
              <c:numCache>
                <c:formatCode>General</c:formatCode>
                <c:ptCount val="6"/>
                <c:pt idx="0">
                  <c:v>398.0</c:v>
                </c:pt>
                <c:pt idx="1">
                  <c:v>344.0</c:v>
                </c:pt>
                <c:pt idx="2">
                  <c:v>78.0</c:v>
                </c:pt>
                <c:pt idx="3">
                  <c:v>31.0</c:v>
                </c:pt>
                <c:pt idx="4">
                  <c:v>20.0</c:v>
                </c:pt>
                <c:pt idx="5">
                  <c:v>1.0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29409780775717"/>
          <c:y val="0.134031348491077"/>
          <c:w val="0.357099494097808"/>
          <c:h val="0.78976862831905"/>
        </c:manualLayout>
      </c:layout>
      <c:overlay val="0"/>
      <c:txPr>
        <a:bodyPr/>
        <a:lstStyle/>
        <a:p>
          <a:pPr>
            <a:defRPr sz="1600"/>
          </a:pPr>
          <a:endParaRPr lang="it-IT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it-IT" dirty="0" smtClean="0"/>
              <a:t>Professione</a:t>
            </a:r>
            <a:endParaRPr lang="it-IT" dirty="0"/>
          </a:p>
        </c:rich>
      </c:tx>
      <c:layout>
        <c:manualLayout>
          <c:xMode val="edge"/>
          <c:yMode val="edge"/>
          <c:x val="0.447565740603179"/>
          <c:y val="0.100473933649289"/>
        </c:manualLayout>
      </c:layout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74166914277225"/>
          <c:y val="0.169727357540023"/>
          <c:w val="0.730790620512059"/>
          <c:h val="0.828507370228011"/>
        </c:manualLayout>
      </c:layout>
      <c:pie3D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1600"/>
                </a:pPr>
                <a:endParaRPr lang="it-IT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Foglio1!$G$10:$G$17</c:f>
              <c:strCache>
                <c:ptCount val="8"/>
                <c:pt idx="0">
                  <c:v>Dipendente</c:v>
                </c:pt>
                <c:pt idx="1">
                  <c:v>Operaio</c:v>
                </c:pt>
                <c:pt idx="2">
                  <c:v>Forze dell'Ordine</c:v>
                </c:pt>
                <c:pt idx="3">
                  <c:v>Libero Professionista</c:v>
                </c:pt>
                <c:pt idx="4">
                  <c:v>Pensionato</c:v>
                </c:pt>
                <c:pt idx="5">
                  <c:v>Studente</c:v>
                </c:pt>
                <c:pt idx="6">
                  <c:v>Disoccupato</c:v>
                </c:pt>
                <c:pt idx="7">
                  <c:v>Non Rilevato</c:v>
                </c:pt>
              </c:strCache>
            </c:strRef>
          </c:cat>
          <c:val>
            <c:numRef>
              <c:f>Foglio1!$I$10:$I$17</c:f>
              <c:numCache>
                <c:formatCode>General</c:formatCode>
                <c:ptCount val="8"/>
                <c:pt idx="0">
                  <c:v>284.0</c:v>
                </c:pt>
                <c:pt idx="1">
                  <c:v>64.0</c:v>
                </c:pt>
                <c:pt idx="2">
                  <c:v>94.0</c:v>
                </c:pt>
                <c:pt idx="3">
                  <c:v>99.0</c:v>
                </c:pt>
                <c:pt idx="4">
                  <c:v>26.0</c:v>
                </c:pt>
                <c:pt idx="5">
                  <c:v>17.0</c:v>
                </c:pt>
                <c:pt idx="6">
                  <c:v>85.0</c:v>
                </c:pt>
                <c:pt idx="7">
                  <c:v>297.0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it-IT"/>
              <a:t>Età</a:t>
            </a:r>
          </a:p>
        </c:rich>
      </c:tx>
      <c:layout>
        <c:manualLayout>
          <c:xMode val="edge"/>
          <c:yMode val="edge"/>
          <c:x val="0.470549377892649"/>
          <c:y val="0.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39670763959849"/>
          <c:y val="0.0801281133564598"/>
          <c:w val="0.753101220171906"/>
          <c:h val="0.91987188664354"/>
        </c:manualLayout>
      </c:layout>
      <c:doughnutChart>
        <c:varyColors val="1"/>
        <c:ser>
          <c:idx val="0"/>
          <c:order val="0"/>
          <c:dLbls>
            <c:dLbl>
              <c:idx val="0"/>
              <c:layout>
                <c:manualLayout>
                  <c:x val="0.00381679389312977"/>
                  <c:y val="-0.034965034965035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0.0458015267175572"/>
                  <c:y val="0.00233100233100224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it-IT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Foglio1!$A$19:$A$23</c:f>
              <c:strCache>
                <c:ptCount val="5"/>
                <c:pt idx="0">
                  <c:v>&lt; 18</c:v>
                </c:pt>
                <c:pt idx="1">
                  <c:v>18 - 40</c:v>
                </c:pt>
                <c:pt idx="2">
                  <c:v>41 - 60</c:v>
                </c:pt>
                <c:pt idx="3">
                  <c:v>&gt; 60</c:v>
                </c:pt>
                <c:pt idx="4">
                  <c:v>Non Rilevato</c:v>
                </c:pt>
              </c:strCache>
            </c:strRef>
          </c:cat>
          <c:val>
            <c:numRef>
              <c:f>Foglio1!$B$19:$B$23</c:f>
              <c:numCache>
                <c:formatCode>General</c:formatCode>
                <c:ptCount val="5"/>
                <c:pt idx="0">
                  <c:v>36.0</c:v>
                </c:pt>
                <c:pt idx="1">
                  <c:v>277.0</c:v>
                </c:pt>
                <c:pt idx="2">
                  <c:v>319.0</c:v>
                </c:pt>
                <c:pt idx="3">
                  <c:v>36.0</c:v>
                </c:pt>
                <c:pt idx="4">
                  <c:v>197.0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it-IT"/>
              <a:t>Nazionalità</a:t>
            </a: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cat>
            <c:strRef>
              <c:f>Foglio1!$A$1:$A$3</c:f>
              <c:strCache>
                <c:ptCount val="3"/>
                <c:pt idx="0">
                  <c:v>Italiana</c:v>
                </c:pt>
                <c:pt idx="1">
                  <c:v>Straniera</c:v>
                </c:pt>
                <c:pt idx="2">
                  <c:v>Non Rilevato</c:v>
                </c:pt>
              </c:strCache>
            </c:strRef>
          </c:cat>
          <c:val>
            <c:numRef>
              <c:f>Foglio1!$B$1:$B$3</c:f>
              <c:numCache>
                <c:formatCode>General</c:formatCode>
                <c:ptCount val="3"/>
              </c:numCache>
            </c:numRef>
          </c:val>
        </c:ser>
        <c:ser>
          <c:idx val="1"/>
          <c:order val="1"/>
          <c:invertIfNegative val="0"/>
          <c:dLbls>
            <c:dLbl>
              <c:idx val="0"/>
              <c:layout>
                <c:manualLayout>
                  <c:x val="0.0"/>
                  <c:y val="-0.0293040293040293"/>
                </c:manualLayout>
              </c:layout>
              <c:tx>
                <c:rich>
                  <a:bodyPr/>
                  <a:lstStyle/>
                  <a:p>
                    <a:r>
                      <a:rPr lang="it-IT" sz="2400"/>
                      <a:t>54,51%</a:t>
                    </a:r>
                    <a:endParaRPr lang="it-IT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5.60645918885286E-17"/>
                  <c:y val="-0.0366300366300366"/>
                </c:manualLayout>
              </c:layout>
              <c:tx>
                <c:rich>
                  <a:bodyPr/>
                  <a:lstStyle/>
                  <a:p>
                    <a:r>
                      <a:rPr lang="it-IT" sz="2400"/>
                      <a:t>14,51%</a:t>
                    </a:r>
                    <a:endParaRPr lang="it-IT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12129183777057E-16"/>
                  <c:y val="-0.0317460317460317"/>
                </c:manualLayout>
              </c:layout>
              <c:tx>
                <c:rich>
                  <a:bodyPr/>
                  <a:lstStyle/>
                  <a:p>
                    <a:r>
                      <a:rPr lang="it-IT" sz="2400"/>
                      <a:t>30,97%</a:t>
                    </a:r>
                    <a:endParaRPr lang="it-IT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400"/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Foglio1!$A$1:$A$3</c:f>
              <c:strCache>
                <c:ptCount val="3"/>
                <c:pt idx="0">
                  <c:v>Italiana</c:v>
                </c:pt>
                <c:pt idx="1">
                  <c:v>Straniera</c:v>
                </c:pt>
                <c:pt idx="2">
                  <c:v>Non Rilevato</c:v>
                </c:pt>
              </c:strCache>
            </c:strRef>
          </c:cat>
          <c:val>
            <c:numRef>
              <c:f>Foglio1!$C$1:$C$3</c:f>
              <c:numCache>
                <c:formatCode>General</c:formatCode>
                <c:ptCount val="3"/>
                <c:pt idx="0">
                  <c:v>477.0</c:v>
                </c:pt>
                <c:pt idx="1">
                  <c:v>127.0</c:v>
                </c:pt>
                <c:pt idx="2">
                  <c:v>271.0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2129642632"/>
        <c:axId val="-2113286280"/>
        <c:axId val="0"/>
      </c:bar3DChart>
      <c:catAx>
        <c:axId val="-212964263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it-IT"/>
          </a:p>
        </c:txPr>
        <c:crossAx val="-2113286280"/>
        <c:crosses val="autoZero"/>
        <c:auto val="1"/>
        <c:lblAlgn val="ctr"/>
        <c:lblOffset val="100"/>
        <c:noMultiLvlLbl val="0"/>
      </c:catAx>
      <c:valAx>
        <c:axId val="-211328628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-212964263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it-IT"/>
              <a:t>Chiamate</a:t>
            </a:r>
            <a:r>
              <a:rPr lang="it-IT" baseline="0"/>
              <a:t> per Area Geografica</a:t>
            </a:r>
            <a:endParaRPr lang="it-IT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Foglio1!$A$13</c:f>
              <c:strCache>
                <c:ptCount val="1"/>
                <c:pt idx="0">
                  <c:v>Chiamate Totali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Foglio1!$B$12:$D$12</c:f>
              <c:strCache>
                <c:ptCount val="3"/>
                <c:pt idx="0">
                  <c:v>Nord</c:v>
                </c:pt>
                <c:pt idx="1">
                  <c:v>Centro</c:v>
                </c:pt>
                <c:pt idx="2">
                  <c:v>Sud e Isole</c:v>
                </c:pt>
              </c:strCache>
            </c:strRef>
          </c:cat>
          <c:val>
            <c:numRef>
              <c:f>Foglio1!$B$13:$D$13</c:f>
              <c:numCache>
                <c:formatCode>General</c:formatCode>
                <c:ptCount val="3"/>
                <c:pt idx="0">
                  <c:v>1443.0</c:v>
                </c:pt>
                <c:pt idx="1">
                  <c:v>345.0</c:v>
                </c:pt>
                <c:pt idx="2">
                  <c:v>85.0</c:v>
                </c:pt>
              </c:numCache>
            </c:numRef>
          </c:val>
        </c:ser>
        <c:ser>
          <c:idx val="1"/>
          <c:order val="1"/>
          <c:tx>
            <c:strRef>
              <c:f>Foglio1!$A$14</c:f>
              <c:strCache>
                <c:ptCount val="1"/>
                <c:pt idx="0">
                  <c:v>Chiamate Autori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Foglio1!$B$12:$D$12</c:f>
              <c:strCache>
                <c:ptCount val="3"/>
                <c:pt idx="0">
                  <c:v>Nord</c:v>
                </c:pt>
                <c:pt idx="1">
                  <c:v>Centro</c:v>
                </c:pt>
                <c:pt idx="2">
                  <c:v>Sud e Isole</c:v>
                </c:pt>
              </c:strCache>
            </c:strRef>
          </c:cat>
          <c:val>
            <c:numRef>
              <c:f>Foglio1!$B$14:$D$14</c:f>
              <c:numCache>
                <c:formatCode>General</c:formatCode>
                <c:ptCount val="3"/>
                <c:pt idx="0">
                  <c:v>647.0</c:v>
                </c:pt>
                <c:pt idx="1">
                  <c:v>192.0</c:v>
                </c:pt>
                <c:pt idx="2">
                  <c:v>83.0</c:v>
                </c:pt>
              </c:numCache>
            </c:numRef>
          </c:val>
        </c:ser>
        <c:ser>
          <c:idx val="2"/>
          <c:order val="2"/>
          <c:tx>
            <c:strRef>
              <c:f>Foglio1!$A$15</c:f>
              <c:strCache>
                <c:ptCount val="1"/>
                <c:pt idx="0">
                  <c:v>Prese in Carico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Foglio1!$B$12:$D$12</c:f>
              <c:strCache>
                <c:ptCount val="3"/>
                <c:pt idx="0">
                  <c:v>Nord</c:v>
                </c:pt>
                <c:pt idx="1">
                  <c:v>Centro</c:v>
                </c:pt>
                <c:pt idx="2">
                  <c:v>Sud e Isole</c:v>
                </c:pt>
              </c:strCache>
            </c:strRef>
          </c:cat>
          <c:val>
            <c:numRef>
              <c:f>Foglio1!$B$15:$D$15</c:f>
              <c:numCache>
                <c:formatCode>General</c:formatCode>
                <c:ptCount val="3"/>
                <c:pt idx="0">
                  <c:v>643.0</c:v>
                </c:pt>
                <c:pt idx="1">
                  <c:v>173.0</c:v>
                </c:pt>
                <c:pt idx="2">
                  <c:v>56.0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16877208"/>
        <c:axId val="-2116874152"/>
      </c:barChart>
      <c:catAx>
        <c:axId val="-211687720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 b="1"/>
            </a:pPr>
            <a:endParaRPr lang="it-IT"/>
          </a:p>
        </c:txPr>
        <c:crossAx val="-2116874152"/>
        <c:crosses val="autoZero"/>
        <c:auto val="1"/>
        <c:lblAlgn val="ctr"/>
        <c:lblOffset val="100"/>
        <c:noMultiLvlLbl val="0"/>
      </c:catAx>
      <c:valAx>
        <c:axId val="-2116874152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-211687720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78576447722516"/>
          <c:y val="0.267495612128239"/>
          <c:w val="0.208765324429383"/>
          <c:h val="0.531675442410189"/>
        </c:manualLayout>
      </c:layout>
      <c:overlay val="0"/>
      <c:txPr>
        <a:bodyPr/>
        <a:lstStyle/>
        <a:p>
          <a:pPr>
            <a:defRPr sz="1600"/>
          </a:pPr>
          <a:endParaRPr lang="it-IT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 sz="2000"/>
            </a:pPr>
            <a:r>
              <a:rPr lang="it-IT" sz="2000"/>
              <a:t>Percentuali Tipologia</a:t>
            </a:r>
            <a:r>
              <a:rPr lang="it-IT" sz="2000" baseline="0"/>
              <a:t> Violenza</a:t>
            </a:r>
            <a:endParaRPr lang="it-IT" sz="2000"/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dLbls>
            <c:dLbl>
              <c:idx val="5"/>
              <c:layout>
                <c:manualLayout>
                  <c:x val="-0.0213408123741814"/>
                  <c:y val="0.0092617996973623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Foglio1!$A$1:$A$8</c:f>
              <c:strCache>
                <c:ptCount val="8"/>
                <c:pt idx="0">
                  <c:v>Violenza Fisica</c:v>
                </c:pt>
                <c:pt idx="1">
                  <c:v>Violenza Sessuale</c:v>
                </c:pt>
                <c:pt idx="2">
                  <c:v>Stalking</c:v>
                </c:pt>
                <c:pt idx="3">
                  <c:v>Violenza Psicologica</c:v>
                </c:pt>
                <c:pt idx="4">
                  <c:v>Violenza Economica</c:v>
                </c:pt>
                <c:pt idx="5">
                  <c:v>Segregazione</c:v>
                </c:pt>
                <c:pt idx="6">
                  <c:v>Nessuna Violenza</c:v>
                </c:pt>
                <c:pt idx="7">
                  <c:v>Non Rilevato</c:v>
                </c:pt>
              </c:strCache>
            </c:strRef>
          </c:cat>
          <c:val>
            <c:numRef>
              <c:f>Foglio1!$B$1:$B$8</c:f>
              <c:numCache>
                <c:formatCode>General</c:formatCode>
                <c:ptCount val="8"/>
                <c:pt idx="0">
                  <c:v>35.6</c:v>
                </c:pt>
                <c:pt idx="1">
                  <c:v>5.859999999999999</c:v>
                </c:pt>
                <c:pt idx="2">
                  <c:v>3.08</c:v>
                </c:pt>
                <c:pt idx="3">
                  <c:v>31.72</c:v>
                </c:pt>
                <c:pt idx="4">
                  <c:v>3.44</c:v>
                </c:pt>
                <c:pt idx="5">
                  <c:v>0.15</c:v>
                </c:pt>
                <c:pt idx="6">
                  <c:v>0.29</c:v>
                </c:pt>
                <c:pt idx="7">
                  <c:v>19.85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it-IT"/>
        </a:p>
      </c:txPr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E2307-1E40-4E12-8716-25BFDA8E7013}" type="datetime1">
              <a:rPr lang="en-US" smtClean="0"/>
              <a:pPr/>
              <a:t>22/03/18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FCF5A-EA79-452C-A52C-1A2668C2E7DF}" type="datetime1">
              <a:rPr lang="en-US" smtClean="0"/>
              <a:pPr/>
              <a:t>22/03/18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C4C28-BD4B-4892-9A2D-6E19BD753A9A}" type="datetime1">
              <a:rPr lang="en-US" smtClean="0"/>
              <a:pPr/>
              <a:t>22/03/18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‹n.›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D9D02-426E-46C9-9EE9-0DE1EF8B2838}" type="datetime1">
              <a:rPr lang="en-US" smtClean="0"/>
              <a:pPr/>
              <a:t>22/03/18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‹n.›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AEBBE-F8B2-42CF-9895-E86A608384EB}" type="datetime1">
              <a:rPr lang="en-US" smtClean="0"/>
              <a:pPr/>
              <a:t>22/03/18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AA6B6-10E5-4810-BC9F-DA72D8452E73}" type="datetime1">
              <a:rPr lang="en-US" smtClean="0"/>
              <a:pPr/>
              <a:t>22/03/18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‹n.›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8D072-EF12-4AA2-BD71-ABC68B06D0E2}" type="datetime1">
              <a:rPr lang="en-US" smtClean="0"/>
              <a:pPr/>
              <a:t>22/03/18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BF60-6CC3-4B74-A60D-3486985E4346}" type="datetime1">
              <a:rPr lang="en-US" smtClean="0"/>
              <a:pPr/>
              <a:t>22/03/18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14818-984F-4759-BF72-A33BDC1963BD}" type="datetime1">
              <a:rPr lang="en-US" smtClean="0"/>
              <a:pPr/>
              <a:t>22/03/18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7E191-5F94-4FC1-B823-BD7CABF7FA06}" type="datetime1">
              <a:rPr lang="en-US" smtClean="0"/>
              <a:pPr/>
              <a:t>22/03/18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‹n.›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56D55-EFBE-4F9B-8A5F-09D42CA22A9B}" type="datetime1">
              <a:rPr lang="en-US" smtClean="0"/>
              <a:pPr/>
              <a:t>22/03/18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‹n.›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D1D110F-3F4E-48D9-B8AA-5D0E825AFDBA}" type="datetime1">
              <a:rPr lang="en-US" smtClean="0"/>
              <a:pPr/>
              <a:t>22/03/18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687D7A59-36E2-48B9-B146-C1E59501F63F}" type="slidenum">
              <a:rPr lang="en-US" smtClean="0"/>
              <a:pPr/>
              <a:t>‹n.›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chart" Target="../charts/char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chart" Target="../charts/char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chart" Target="../charts/char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 txBox="1">
            <a:spLocks/>
          </p:cNvSpPr>
          <p:nvPr/>
        </p:nvSpPr>
        <p:spPr>
          <a:xfrm>
            <a:off x="685800" y="723656"/>
            <a:ext cx="7772400" cy="17801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it-IT" sz="4000" dirty="0" smtClean="0">
                <a:solidFill>
                  <a:srgbClr val="209479"/>
                </a:solidFill>
              </a:rPr>
              <a:t>I° Convegno nazionale</a:t>
            </a:r>
            <a:br>
              <a:rPr lang="it-IT" sz="4000" dirty="0" smtClean="0">
                <a:solidFill>
                  <a:srgbClr val="209479"/>
                </a:solidFill>
              </a:rPr>
            </a:br>
            <a:r>
              <a:rPr lang="it-IT" sz="4000" dirty="0" smtClean="0">
                <a:solidFill>
                  <a:srgbClr val="209479"/>
                </a:solidFill>
              </a:rPr>
              <a:t>“Relazioni Libere dalle Violenze: una sfida per il cambiamento maschile”</a:t>
            </a:r>
            <a:endParaRPr lang="it-IT" sz="4000" dirty="0">
              <a:solidFill>
                <a:srgbClr val="209479"/>
              </a:solidFill>
            </a:endParaRPr>
          </a:p>
        </p:txBody>
      </p:sp>
      <p:sp>
        <p:nvSpPr>
          <p:cNvPr id="5" name="Sottotitolo 2"/>
          <p:cNvSpPr txBox="1">
            <a:spLocks/>
          </p:cNvSpPr>
          <p:nvPr/>
        </p:nvSpPr>
        <p:spPr>
          <a:xfrm>
            <a:off x="2607745" y="2880501"/>
            <a:ext cx="3715702" cy="8482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dirty="0" smtClean="0">
                <a:solidFill>
                  <a:srgbClr val="009CD4"/>
                </a:solidFill>
              </a:rPr>
              <a:t>Trento, 23 e 24 marzo 2018</a:t>
            </a:r>
            <a:endParaRPr lang="it-IT" dirty="0">
              <a:solidFill>
                <a:srgbClr val="009CD4"/>
              </a:solidFill>
            </a:endParaRPr>
          </a:p>
        </p:txBody>
      </p:sp>
      <p:pic>
        <p:nvPicPr>
          <p:cNvPr id="6" name="Immagine 5" descr="RELIVE_log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3837" y="4315057"/>
            <a:ext cx="5820137" cy="1382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0387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 descr="RELIVE_log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2540" y="6120017"/>
            <a:ext cx="2088249" cy="495937"/>
          </a:xfrm>
          <a:prstGeom prst="rect">
            <a:avLst/>
          </a:prstGeom>
        </p:spPr>
      </p:pic>
      <p:graphicFrame>
        <p:nvGraphicFramePr>
          <p:cNvPr id="4" name="Gra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07340259"/>
              </p:ext>
            </p:extLst>
          </p:nvPr>
        </p:nvGraphicFramePr>
        <p:xfrm>
          <a:off x="-139700" y="1409700"/>
          <a:ext cx="6812540" cy="551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815232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 descr="RELIVE_log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2540" y="6120017"/>
            <a:ext cx="2088249" cy="495937"/>
          </a:xfrm>
          <a:prstGeom prst="rect">
            <a:avLst/>
          </a:prstGeom>
        </p:spPr>
      </p:pic>
      <p:graphicFrame>
        <p:nvGraphicFramePr>
          <p:cNvPr id="5" name="Gra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97187094"/>
              </p:ext>
            </p:extLst>
          </p:nvPr>
        </p:nvGraphicFramePr>
        <p:xfrm>
          <a:off x="0" y="1422400"/>
          <a:ext cx="7531100" cy="5502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866331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 descr="RELIVE_log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2540" y="6120017"/>
            <a:ext cx="2088249" cy="495937"/>
          </a:xfrm>
          <a:prstGeom prst="rect">
            <a:avLst/>
          </a:prstGeom>
        </p:spPr>
      </p:pic>
      <p:graphicFrame>
        <p:nvGraphicFramePr>
          <p:cNvPr id="8" name="Gra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8262084"/>
              </p:ext>
            </p:extLst>
          </p:nvPr>
        </p:nvGraphicFramePr>
        <p:xfrm>
          <a:off x="127000" y="422275"/>
          <a:ext cx="8077200" cy="6699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27643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 descr="RELIVE_log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2540" y="6120017"/>
            <a:ext cx="2088249" cy="495937"/>
          </a:xfrm>
          <a:prstGeom prst="rect">
            <a:avLst/>
          </a:prstGeom>
        </p:spPr>
      </p:pic>
      <p:graphicFrame>
        <p:nvGraphicFramePr>
          <p:cNvPr id="7" name="Gra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1941962"/>
              </p:ext>
            </p:extLst>
          </p:nvPr>
        </p:nvGraphicFramePr>
        <p:xfrm>
          <a:off x="0" y="1409700"/>
          <a:ext cx="6654800" cy="5448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59280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 descr="RELIVE_log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2540" y="6120017"/>
            <a:ext cx="2088249" cy="495937"/>
          </a:xfrm>
          <a:prstGeom prst="rect">
            <a:avLst/>
          </a:prstGeom>
        </p:spPr>
      </p:pic>
      <p:graphicFrame>
        <p:nvGraphicFramePr>
          <p:cNvPr id="5" name="Gra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1393922"/>
              </p:ext>
            </p:extLst>
          </p:nvPr>
        </p:nvGraphicFramePr>
        <p:xfrm>
          <a:off x="-901700" y="1746250"/>
          <a:ext cx="8305800" cy="5200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71880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 descr="RELIVE_log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2540" y="6120017"/>
            <a:ext cx="2088249" cy="495937"/>
          </a:xfrm>
          <a:prstGeom prst="rect">
            <a:avLst/>
          </a:prstGeom>
        </p:spPr>
      </p:pic>
      <p:graphicFrame>
        <p:nvGraphicFramePr>
          <p:cNvPr id="5" name="Gra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51688166"/>
              </p:ext>
            </p:extLst>
          </p:nvPr>
        </p:nvGraphicFramePr>
        <p:xfrm>
          <a:off x="0" y="647700"/>
          <a:ext cx="8026400" cy="6210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460258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 descr="RELIVE_log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2540" y="6120017"/>
            <a:ext cx="2088249" cy="495937"/>
          </a:xfrm>
          <a:prstGeom prst="rect">
            <a:avLst/>
          </a:prstGeom>
        </p:spPr>
      </p:pic>
      <p:graphicFrame>
        <p:nvGraphicFramePr>
          <p:cNvPr id="5" name="Gra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01982680"/>
              </p:ext>
            </p:extLst>
          </p:nvPr>
        </p:nvGraphicFramePr>
        <p:xfrm>
          <a:off x="0" y="1339850"/>
          <a:ext cx="7848600" cy="5518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520098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'onda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Forma d'onda.thmx</Template>
  <TotalTime>193</TotalTime>
  <Words>39</Words>
  <Application>Microsoft Macintosh PowerPoint</Application>
  <PresentationFormat>Presentazione su schermo (4:3)</PresentationFormat>
  <Paragraphs>16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9" baseType="lpstr">
      <vt:lpstr>Forma d'onda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I° Convegno nazionale “Relazioni Libere dalle Violenze: una sfida per il cambiamento maschile”</dc:title>
  <dc:creator>Silvia Baudrino</dc:creator>
  <cp:lastModifiedBy>Silvia Baudrino</cp:lastModifiedBy>
  <cp:revision>16</cp:revision>
  <dcterms:created xsi:type="dcterms:W3CDTF">2018-03-22T14:00:27Z</dcterms:created>
  <dcterms:modified xsi:type="dcterms:W3CDTF">2018-03-22T17:30:18Z</dcterms:modified>
</cp:coreProperties>
</file>