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32" r:id="rId3"/>
    <p:sldId id="333" r:id="rId4"/>
    <p:sldId id="335" r:id="rId5"/>
    <p:sldId id="336" r:id="rId6"/>
    <p:sldId id="337" r:id="rId7"/>
    <p:sldId id="327" r:id="rId8"/>
    <p:sldId id="344" r:id="rId9"/>
    <p:sldId id="322" r:id="rId10"/>
    <p:sldId id="326" r:id="rId11"/>
    <p:sldId id="261" r:id="rId12"/>
    <p:sldId id="266" r:id="rId13"/>
    <p:sldId id="264" r:id="rId14"/>
    <p:sldId id="268" r:id="rId15"/>
    <p:sldId id="269" r:id="rId16"/>
    <p:sldId id="271" r:id="rId17"/>
    <p:sldId id="273" r:id="rId18"/>
    <p:sldId id="275" r:id="rId19"/>
    <p:sldId id="276" r:id="rId20"/>
    <p:sldId id="293" r:id="rId21"/>
    <p:sldId id="277" r:id="rId22"/>
    <p:sldId id="281" r:id="rId23"/>
    <p:sldId id="329" r:id="rId24"/>
    <p:sldId id="342" r:id="rId25"/>
    <p:sldId id="294" r:id="rId26"/>
    <p:sldId id="296" r:id="rId27"/>
    <p:sldId id="297" r:id="rId28"/>
    <p:sldId id="298" r:id="rId29"/>
    <p:sldId id="299" r:id="rId30"/>
    <p:sldId id="300" r:id="rId31"/>
    <p:sldId id="301" r:id="rId32"/>
    <p:sldId id="302" r:id="rId33"/>
    <p:sldId id="303" r:id="rId34"/>
    <p:sldId id="304" r:id="rId35"/>
    <p:sldId id="305" r:id="rId36"/>
    <p:sldId id="341" r:id="rId37"/>
    <p:sldId id="34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32" autoAdjust="0"/>
  </p:normalViewPr>
  <p:slideViewPr>
    <p:cSldViewPr>
      <p:cViewPr varScale="1">
        <p:scale>
          <a:sx n="88" d="100"/>
          <a:sy n="88" d="100"/>
        </p:scale>
        <p:origin x="-2240" y="-11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bambam.ic.uva.nl\dberkho1\WP5%20SOM\2012-09%20various%20analysis\2012-09-18_topic_freq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Brug\Documents\SOM\Figure%206%20policy%20brie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H_DACHpaper\DACH%20Results201311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'[2012-09-18_topic_freqs.xlsx]stataoutcombi'!$A$3</c:f>
              <c:strCache>
                <c:ptCount val="1"/>
                <c:pt idx="0">
                  <c:v>Immigration</c:v>
                </c:pt>
              </c:strCache>
            </c:strRef>
          </c:tx>
          <c:spPr>
            <a:ln w="22225">
              <a:solidFill>
                <a:sysClr val="windowText" lastClr="000000"/>
              </a:solidFill>
            </a:ln>
          </c:spPr>
          <c:marker>
            <c:symbol val="none"/>
          </c:marker>
          <c:trendline>
            <c:spPr>
              <a:ln w="50800"/>
            </c:spPr>
            <c:trendlineType val="linear"/>
            <c:dispRSqr val="0"/>
            <c:dispEq val="0"/>
          </c:trendline>
          <c:cat>
            <c:strRef>
              <c:f>'[2012-09-18_topic_freqs.xlsx]stataoutcombi'!$B$2:$P$2</c:f>
              <c:strCach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strCache>
            </c:strRef>
          </c:cat>
          <c:val>
            <c:numRef>
              <c:f>'[2012-09-18_topic_freqs.xlsx]stataoutcombi'!$B$3:$P$3</c:f>
              <c:numCache>
                <c:formatCode>0%</c:formatCode>
                <c:ptCount val="15"/>
                <c:pt idx="0">
                  <c:v>0.41</c:v>
                </c:pt>
                <c:pt idx="1">
                  <c:v>0.51</c:v>
                </c:pt>
                <c:pt idx="2">
                  <c:v>0.54</c:v>
                </c:pt>
                <c:pt idx="3">
                  <c:v>0.62</c:v>
                </c:pt>
                <c:pt idx="4">
                  <c:v>0.56</c:v>
                </c:pt>
                <c:pt idx="5">
                  <c:v>0.51</c:v>
                </c:pt>
                <c:pt idx="6">
                  <c:v>0.5</c:v>
                </c:pt>
                <c:pt idx="7">
                  <c:v>0.42</c:v>
                </c:pt>
                <c:pt idx="8">
                  <c:v>0.58</c:v>
                </c:pt>
                <c:pt idx="9">
                  <c:v>0.42</c:v>
                </c:pt>
                <c:pt idx="10">
                  <c:v>0.51</c:v>
                </c:pt>
                <c:pt idx="11">
                  <c:v>0.49</c:v>
                </c:pt>
                <c:pt idx="12">
                  <c:v>0.41</c:v>
                </c:pt>
                <c:pt idx="13">
                  <c:v>0.39</c:v>
                </c:pt>
                <c:pt idx="14">
                  <c:v>0.46</c:v>
                </c:pt>
              </c:numCache>
            </c:numRef>
          </c:val>
          <c:smooth val="1"/>
        </c:ser>
        <c:ser>
          <c:idx val="1"/>
          <c:order val="1"/>
          <c:tx>
            <c:strRef>
              <c:f>'[2012-09-18_topic_freqs.xlsx]stataoutcombi'!$A$4</c:f>
              <c:strCache>
                <c:ptCount val="1"/>
                <c:pt idx="0">
                  <c:v>Civic integration</c:v>
                </c:pt>
              </c:strCache>
            </c:strRef>
          </c:tx>
          <c:spPr>
            <a:ln w="22225">
              <a:solidFill>
                <a:sysClr val="windowText" lastClr="000000"/>
              </a:solidFill>
              <a:prstDash val="dash"/>
            </a:ln>
          </c:spPr>
          <c:marker>
            <c:symbol val="none"/>
          </c:marker>
          <c:trendline>
            <c:spPr>
              <a:ln w="50800">
                <a:prstDash val="dash"/>
              </a:ln>
            </c:spPr>
            <c:trendlineType val="linear"/>
            <c:dispRSqr val="0"/>
            <c:dispEq val="0"/>
          </c:trendline>
          <c:cat>
            <c:strRef>
              <c:f>'[2012-09-18_topic_freqs.xlsx]stataoutcombi'!$B$2:$P$2</c:f>
              <c:strCach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strCache>
            </c:strRef>
          </c:cat>
          <c:val>
            <c:numRef>
              <c:f>'[2012-09-18_topic_freqs.xlsx]stataoutcombi'!$B$4:$P$4</c:f>
              <c:numCache>
                <c:formatCode>0%</c:formatCode>
                <c:ptCount val="15"/>
                <c:pt idx="0">
                  <c:v>0.56</c:v>
                </c:pt>
                <c:pt idx="1">
                  <c:v>0.45</c:v>
                </c:pt>
                <c:pt idx="2">
                  <c:v>0.44</c:v>
                </c:pt>
                <c:pt idx="3">
                  <c:v>0.37</c:v>
                </c:pt>
                <c:pt idx="4">
                  <c:v>0.42</c:v>
                </c:pt>
                <c:pt idx="5">
                  <c:v>0.47</c:v>
                </c:pt>
                <c:pt idx="6">
                  <c:v>0.48</c:v>
                </c:pt>
                <c:pt idx="7">
                  <c:v>0.57</c:v>
                </c:pt>
                <c:pt idx="8">
                  <c:v>0.41</c:v>
                </c:pt>
                <c:pt idx="9">
                  <c:v>0.56</c:v>
                </c:pt>
                <c:pt idx="10">
                  <c:v>0.47</c:v>
                </c:pt>
                <c:pt idx="11">
                  <c:v>0.49</c:v>
                </c:pt>
                <c:pt idx="12">
                  <c:v>0.56</c:v>
                </c:pt>
                <c:pt idx="13">
                  <c:v>0.58</c:v>
                </c:pt>
                <c:pt idx="14">
                  <c:v>0.53</c:v>
                </c:pt>
              </c:numCache>
            </c:numRef>
          </c:val>
          <c:smooth val="1"/>
        </c:ser>
        <c:dLbls>
          <c:showLegendKey val="0"/>
          <c:showVal val="0"/>
          <c:showCatName val="0"/>
          <c:showSerName val="0"/>
          <c:showPercent val="0"/>
          <c:showBubbleSize val="0"/>
        </c:dLbls>
        <c:marker val="1"/>
        <c:smooth val="0"/>
        <c:axId val="2030005800"/>
        <c:axId val="-2068041672"/>
      </c:lineChart>
      <c:catAx>
        <c:axId val="2030005800"/>
        <c:scaling>
          <c:orientation val="minMax"/>
        </c:scaling>
        <c:delete val="0"/>
        <c:axPos val="b"/>
        <c:majorTickMark val="out"/>
        <c:minorTickMark val="none"/>
        <c:tickLblPos val="nextTo"/>
        <c:crossAx val="-2068041672"/>
        <c:crosses val="autoZero"/>
        <c:auto val="1"/>
        <c:lblAlgn val="ctr"/>
        <c:lblOffset val="100"/>
        <c:noMultiLvlLbl val="0"/>
      </c:catAx>
      <c:valAx>
        <c:axId val="-2068041672"/>
        <c:scaling>
          <c:orientation val="minMax"/>
          <c:min val="0.3"/>
        </c:scaling>
        <c:delete val="0"/>
        <c:axPos val="l"/>
        <c:numFmt formatCode="0%" sourceLinked="1"/>
        <c:majorTickMark val="out"/>
        <c:minorTickMark val="none"/>
        <c:tickLblPos val="nextTo"/>
        <c:crossAx val="2030005800"/>
        <c:crosses val="autoZero"/>
        <c:crossBetween val="between"/>
      </c:valAx>
    </c:plotArea>
    <c:legend>
      <c:legendPos val="b"/>
      <c:legendEntry>
        <c:idx val="2"/>
        <c:delete val="1"/>
      </c:legendEntry>
      <c:legendEntry>
        <c:idx val="3"/>
        <c:delete val="1"/>
      </c:legendEntry>
      <c:layout/>
      <c:overlay val="0"/>
    </c:legend>
    <c:plotVisOnly val="1"/>
    <c:dispBlanksAs val="gap"/>
    <c:showDLblsOverMax val="0"/>
  </c:chart>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Sheet1!$D$5</c:f>
              <c:strCache>
                <c:ptCount val="1"/>
                <c:pt idx="0">
                  <c:v>Government actors</c:v>
                </c:pt>
              </c:strCache>
            </c:strRef>
          </c:tx>
          <c:invertIfNegative val="0"/>
          <c:cat>
            <c:strRef>
              <c:f>Sheet1!$C$6:$C$14</c:f>
              <c:strCache>
                <c:ptCount val="9"/>
                <c:pt idx="0">
                  <c:v>United Kingdom</c:v>
                </c:pt>
                <c:pt idx="1">
                  <c:v>Switzerland-German</c:v>
                </c:pt>
                <c:pt idx="2">
                  <c:v>Switzerland-French</c:v>
                </c:pt>
                <c:pt idx="3">
                  <c:v>Spain</c:v>
                </c:pt>
                <c:pt idx="4">
                  <c:v>Netherlands</c:v>
                </c:pt>
                <c:pt idx="5">
                  <c:v>Ireland</c:v>
                </c:pt>
                <c:pt idx="6">
                  <c:v>Belgium-Wallonia</c:v>
                </c:pt>
                <c:pt idx="7">
                  <c:v>Belgium-Flanders</c:v>
                </c:pt>
                <c:pt idx="8">
                  <c:v>Austria</c:v>
                </c:pt>
              </c:strCache>
            </c:strRef>
          </c:cat>
          <c:val>
            <c:numRef>
              <c:f>Sheet1!$D$6:$D$14</c:f>
              <c:numCache>
                <c:formatCode>General</c:formatCode>
                <c:ptCount val="9"/>
                <c:pt idx="0">
                  <c:v>33.0</c:v>
                </c:pt>
                <c:pt idx="1">
                  <c:v>43.0</c:v>
                </c:pt>
                <c:pt idx="2">
                  <c:v>48.0</c:v>
                </c:pt>
                <c:pt idx="3">
                  <c:v>60.0</c:v>
                </c:pt>
                <c:pt idx="4">
                  <c:v>50.0</c:v>
                </c:pt>
                <c:pt idx="5">
                  <c:v>30.0</c:v>
                </c:pt>
                <c:pt idx="6">
                  <c:v>43.0</c:v>
                </c:pt>
                <c:pt idx="7">
                  <c:v>38.0</c:v>
                </c:pt>
                <c:pt idx="8">
                  <c:v>44.0</c:v>
                </c:pt>
              </c:numCache>
            </c:numRef>
          </c:val>
        </c:ser>
        <c:ser>
          <c:idx val="1"/>
          <c:order val="1"/>
          <c:tx>
            <c:strRef>
              <c:f>Sheet1!$E$5</c:f>
              <c:strCache>
                <c:ptCount val="1"/>
                <c:pt idx="0">
                  <c:v>parties and legislative actors</c:v>
                </c:pt>
              </c:strCache>
            </c:strRef>
          </c:tx>
          <c:invertIfNegative val="0"/>
          <c:cat>
            <c:strRef>
              <c:f>Sheet1!$C$6:$C$14</c:f>
              <c:strCache>
                <c:ptCount val="9"/>
                <c:pt idx="0">
                  <c:v>United Kingdom</c:v>
                </c:pt>
                <c:pt idx="1">
                  <c:v>Switzerland-German</c:v>
                </c:pt>
                <c:pt idx="2">
                  <c:v>Switzerland-French</c:v>
                </c:pt>
                <c:pt idx="3">
                  <c:v>Spain</c:v>
                </c:pt>
                <c:pt idx="4">
                  <c:v>Netherlands</c:v>
                </c:pt>
                <c:pt idx="5">
                  <c:v>Ireland</c:v>
                </c:pt>
                <c:pt idx="6">
                  <c:v>Belgium-Wallonia</c:v>
                </c:pt>
                <c:pt idx="7">
                  <c:v>Belgium-Flanders</c:v>
                </c:pt>
                <c:pt idx="8">
                  <c:v>Austria</c:v>
                </c:pt>
              </c:strCache>
            </c:strRef>
          </c:cat>
          <c:val>
            <c:numRef>
              <c:f>Sheet1!$E$6:$E$14</c:f>
              <c:numCache>
                <c:formatCode>General</c:formatCode>
                <c:ptCount val="9"/>
                <c:pt idx="0">
                  <c:v>10.0</c:v>
                </c:pt>
                <c:pt idx="1">
                  <c:v>26.0</c:v>
                </c:pt>
                <c:pt idx="2">
                  <c:v>23.0</c:v>
                </c:pt>
                <c:pt idx="3">
                  <c:v>14.0</c:v>
                </c:pt>
                <c:pt idx="4">
                  <c:v>19.0</c:v>
                </c:pt>
                <c:pt idx="5">
                  <c:v>11.0</c:v>
                </c:pt>
                <c:pt idx="6">
                  <c:v>16.0</c:v>
                </c:pt>
                <c:pt idx="7">
                  <c:v>22.0</c:v>
                </c:pt>
                <c:pt idx="8">
                  <c:v>28.0</c:v>
                </c:pt>
              </c:numCache>
            </c:numRef>
          </c:val>
        </c:ser>
        <c:ser>
          <c:idx val="2"/>
          <c:order val="2"/>
          <c:tx>
            <c:strRef>
              <c:f>Sheet1!$F$5</c:f>
              <c:strCache>
                <c:ptCount val="1"/>
              </c:strCache>
            </c:strRef>
          </c:tx>
          <c:invertIfNegative val="0"/>
          <c:cat>
            <c:strRef>
              <c:f>Sheet1!$C$6:$C$14</c:f>
              <c:strCache>
                <c:ptCount val="9"/>
                <c:pt idx="0">
                  <c:v>United Kingdom</c:v>
                </c:pt>
                <c:pt idx="1">
                  <c:v>Switzerland-German</c:v>
                </c:pt>
                <c:pt idx="2">
                  <c:v>Switzerland-French</c:v>
                </c:pt>
                <c:pt idx="3">
                  <c:v>Spain</c:v>
                </c:pt>
                <c:pt idx="4">
                  <c:v>Netherlands</c:v>
                </c:pt>
                <c:pt idx="5">
                  <c:v>Ireland</c:v>
                </c:pt>
                <c:pt idx="6">
                  <c:v>Belgium-Wallonia</c:v>
                </c:pt>
                <c:pt idx="7">
                  <c:v>Belgium-Flanders</c:v>
                </c:pt>
                <c:pt idx="8">
                  <c:v>Austria</c:v>
                </c:pt>
              </c:strCache>
            </c:strRef>
          </c:cat>
          <c:val>
            <c:numRef>
              <c:f>Sheet1!$F$6:$F$14</c:f>
              <c:numCache>
                <c:formatCode>General</c:formatCode>
                <c:ptCount val="9"/>
              </c:numCache>
            </c:numRef>
          </c:val>
        </c:ser>
        <c:dLbls>
          <c:showLegendKey val="0"/>
          <c:showVal val="0"/>
          <c:showCatName val="0"/>
          <c:showSerName val="0"/>
          <c:showPercent val="0"/>
          <c:showBubbleSize val="0"/>
        </c:dLbls>
        <c:gapWidth val="75"/>
        <c:overlap val="100"/>
        <c:axId val="2119864888"/>
        <c:axId val="-2105526968"/>
      </c:barChart>
      <c:catAx>
        <c:axId val="2119864888"/>
        <c:scaling>
          <c:orientation val="minMax"/>
        </c:scaling>
        <c:delete val="0"/>
        <c:axPos val="l"/>
        <c:majorTickMark val="none"/>
        <c:minorTickMark val="none"/>
        <c:tickLblPos val="nextTo"/>
        <c:crossAx val="-2105526968"/>
        <c:crosses val="autoZero"/>
        <c:auto val="1"/>
        <c:lblAlgn val="ctr"/>
        <c:lblOffset val="100"/>
        <c:noMultiLvlLbl val="0"/>
      </c:catAx>
      <c:valAx>
        <c:axId val="-2105526968"/>
        <c:scaling>
          <c:orientation val="minMax"/>
        </c:scaling>
        <c:delete val="0"/>
        <c:axPos val="b"/>
        <c:majorGridlines/>
        <c:numFmt formatCode="General" sourceLinked="1"/>
        <c:majorTickMark val="none"/>
        <c:minorTickMark val="none"/>
        <c:tickLblPos val="nextTo"/>
        <c:spPr>
          <a:ln w="9525">
            <a:noFill/>
          </a:ln>
        </c:spPr>
        <c:crossAx val="211986488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215813862629"/>
          <c:y val="0.121841620772295"/>
          <c:w val="0.854290367404264"/>
          <c:h val="0.780119662461547"/>
        </c:manualLayout>
      </c:layout>
      <c:barChart>
        <c:barDir val="bar"/>
        <c:grouping val="clustered"/>
        <c:varyColors val="0"/>
        <c:ser>
          <c:idx val="1"/>
          <c:order val="0"/>
          <c:invertIfNegative val="0"/>
          <c:dLbls>
            <c:txPr>
              <a:bodyPr/>
              <a:lstStyle/>
              <a:p>
                <a:pPr>
                  <a:defRPr b="1">
                    <a:solidFill>
                      <a:schemeClr val="bg1"/>
                    </a:solidFill>
                  </a:defRPr>
                </a:pPr>
                <a:endParaRPr lang="de-DE"/>
              </a:p>
            </c:txPr>
            <c:dLblPos val="inEnd"/>
            <c:showLegendKey val="0"/>
            <c:showVal val="1"/>
            <c:showCatName val="0"/>
            <c:showSerName val="0"/>
            <c:showPercent val="0"/>
            <c:showBubbleSize val="0"/>
            <c:showLeaderLines val="0"/>
          </c:dLbls>
          <c:cat>
            <c:numRef>
              <c:f>'1848-1914'!$A$2:$A$9</c:f>
              <c:numCache>
                <c:formatCode>General</c:formatCode>
                <c:ptCount val="8"/>
                <c:pt idx="0">
                  <c:v>1850.0</c:v>
                </c:pt>
                <c:pt idx="1">
                  <c:v>1860.0</c:v>
                </c:pt>
                <c:pt idx="2">
                  <c:v>1970.0</c:v>
                </c:pt>
                <c:pt idx="3">
                  <c:v>1880.0</c:v>
                </c:pt>
                <c:pt idx="4">
                  <c:v>1888.0</c:v>
                </c:pt>
                <c:pt idx="5">
                  <c:v>1900.0</c:v>
                </c:pt>
                <c:pt idx="6">
                  <c:v>1910.0</c:v>
                </c:pt>
                <c:pt idx="7">
                  <c:v>1920.0</c:v>
                </c:pt>
              </c:numCache>
            </c:numRef>
          </c:cat>
          <c:val>
            <c:numRef>
              <c:f>'1848-1914'!$B$2:$B$9</c:f>
              <c:numCache>
                <c:formatCode>0.00%</c:formatCode>
                <c:ptCount val="8"/>
                <c:pt idx="0">
                  <c:v>0.03</c:v>
                </c:pt>
                <c:pt idx="1">
                  <c:v>0.046</c:v>
                </c:pt>
                <c:pt idx="2">
                  <c:v>0.052</c:v>
                </c:pt>
                <c:pt idx="3">
                  <c:v>0.069</c:v>
                </c:pt>
                <c:pt idx="4">
                  <c:v>0.079</c:v>
                </c:pt>
                <c:pt idx="5">
                  <c:v>0.116</c:v>
                </c:pt>
                <c:pt idx="6">
                  <c:v>0.146</c:v>
                </c:pt>
                <c:pt idx="7">
                  <c:v>0.104</c:v>
                </c:pt>
              </c:numCache>
            </c:numRef>
          </c:val>
        </c:ser>
        <c:dLbls>
          <c:showLegendKey val="0"/>
          <c:showVal val="0"/>
          <c:showCatName val="0"/>
          <c:showSerName val="0"/>
          <c:showPercent val="0"/>
          <c:showBubbleSize val="0"/>
        </c:dLbls>
        <c:gapWidth val="150"/>
        <c:axId val="2117820184"/>
        <c:axId val="2117382872"/>
      </c:barChart>
      <c:catAx>
        <c:axId val="2117820184"/>
        <c:scaling>
          <c:orientation val="minMax"/>
        </c:scaling>
        <c:delete val="0"/>
        <c:axPos val="l"/>
        <c:numFmt formatCode="General" sourceLinked="1"/>
        <c:majorTickMark val="out"/>
        <c:minorTickMark val="none"/>
        <c:tickLblPos val="nextTo"/>
        <c:crossAx val="2117382872"/>
        <c:crosses val="autoZero"/>
        <c:auto val="1"/>
        <c:lblAlgn val="ctr"/>
        <c:lblOffset val="100"/>
        <c:noMultiLvlLbl val="0"/>
      </c:catAx>
      <c:valAx>
        <c:axId val="2117382872"/>
        <c:scaling>
          <c:orientation val="minMax"/>
          <c:max val="0.15"/>
        </c:scaling>
        <c:delete val="0"/>
        <c:axPos val="b"/>
        <c:majorGridlines/>
        <c:title>
          <c:tx>
            <c:rich>
              <a:bodyPr/>
              <a:lstStyle/>
              <a:p>
                <a:pPr>
                  <a:defRPr/>
                </a:pPr>
                <a:r>
                  <a:rPr lang="en-US"/>
                  <a:t>Ausländeranteil in der Gesamtbevölkerung</a:t>
                </a:r>
              </a:p>
            </c:rich>
          </c:tx>
          <c:layout/>
          <c:overlay val="0"/>
        </c:title>
        <c:numFmt formatCode="0%" sourceLinked="0"/>
        <c:majorTickMark val="out"/>
        <c:minorTickMark val="none"/>
        <c:tickLblPos val="nextTo"/>
        <c:crossAx val="2117820184"/>
        <c:crosses val="autoZero"/>
        <c:crossBetween val="between"/>
        <c:majorUnit val="0.03"/>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tx2">
                <a:lumMod val="75000"/>
              </a:schemeClr>
            </a:solidFill>
          </c:spPr>
          <c:invertIfNegative val="0"/>
          <c:cat>
            <c:multiLvlStrRef>
              <c:f>'Pathways by ses'!$A$30:$B$41</c:f>
              <c:multiLvlStrCache>
                <c:ptCount val="12"/>
                <c:lvl>
                  <c:pt idx="0">
                    <c:v>Comparison group</c:v>
                  </c:pt>
                  <c:pt idx="1">
                    <c:v>Second-generation Turkey</c:v>
                  </c:pt>
                  <c:pt idx="2">
                    <c:v>Second-generation W.-Balkan</c:v>
                  </c:pt>
                  <c:pt idx="3">
                    <c:v>Comparison group</c:v>
                  </c:pt>
                  <c:pt idx="4">
                    <c:v>Second-generation Turkey</c:v>
                  </c:pt>
                  <c:pt idx="5">
                    <c:v>Second-generation W.-Balkan</c:v>
                  </c:pt>
                  <c:pt idx="6">
                    <c:v>Comparison group</c:v>
                  </c:pt>
                  <c:pt idx="7">
                    <c:v>Second-generation Turkey</c:v>
                  </c:pt>
                  <c:pt idx="8">
                    <c:v>Second-generation W.-Balkan</c:v>
                  </c:pt>
                  <c:pt idx="9">
                    <c:v>Comparison group</c:v>
                  </c:pt>
                  <c:pt idx="10">
                    <c:v>Second-generation Turkey</c:v>
                  </c:pt>
                  <c:pt idx="11">
                    <c:v>Second-generation W.-Balkan</c:v>
                  </c:pt>
                </c:lvl>
                <c:lvl>
                  <c:pt idx="0">
                    <c:v>Thrivers</c:v>
                  </c:pt>
                  <c:pt idx="3">
                    <c:v>Climbers</c:v>
                  </c:pt>
                  <c:pt idx="6">
                    <c:v>Declining Achievers</c:v>
                  </c:pt>
                  <c:pt idx="9">
                    <c:v>Drifters</c:v>
                  </c:pt>
                </c:lvl>
              </c:multiLvlStrCache>
            </c:multiLvlStrRef>
          </c:cat>
          <c:val>
            <c:numRef>
              <c:f>'Pathways by ses'!$C$30:$C$41</c:f>
              <c:numCache>
                <c:formatCode>0.0</c:formatCode>
                <c:ptCount val="12"/>
                <c:pt idx="0">
                  <c:v>25.61000000000001</c:v>
                </c:pt>
                <c:pt idx="1">
                  <c:v>13.08</c:v>
                </c:pt>
                <c:pt idx="2">
                  <c:v>13.22</c:v>
                </c:pt>
                <c:pt idx="3">
                  <c:v>50.0</c:v>
                </c:pt>
                <c:pt idx="4">
                  <c:v>62.69000000000001</c:v>
                </c:pt>
                <c:pt idx="5">
                  <c:v>64.05</c:v>
                </c:pt>
                <c:pt idx="6">
                  <c:v>21.95</c:v>
                </c:pt>
                <c:pt idx="7">
                  <c:v>12.69</c:v>
                </c:pt>
                <c:pt idx="8">
                  <c:v>13.64</c:v>
                </c:pt>
                <c:pt idx="9">
                  <c:v>2.4</c:v>
                </c:pt>
                <c:pt idx="10">
                  <c:v>11.5</c:v>
                </c:pt>
                <c:pt idx="11">
                  <c:v>9.1</c:v>
                </c:pt>
              </c:numCache>
            </c:numRef>
          </c:val>
        </c:ser>
        <c:dLbls>
          <c:showLegendKey val="0"/>
          <c:showVal val="0"/>
          <c:showCatName val="0"/>
          <c:showSerName val="0"/>
          <c:showPercent val="0"/>
          <c:showBubbleSize val="0"/>
        </c:dLbls>
        <c:gapWidth val="30"/>
        <c:axId val="-2001414792"/>
        <c:axId val="1761419672"/>
      </c:barChart>
      <c:catAx>
        <c:axId val="-2001414792"/>
        <c:scaling>
          <c:orientation val="maxMin"/>
        </c:scaling>
        <c:delete val="0"/>
        <c:axPos val="l"/>
        <c:numFmt formatCode="General" sourceLinked="0"/>
        <c:majorTickMark val="out"/>
        <c:minorTickMark val="none"/>
        <c:tickLblPos val="nextTo"/>
        <c:txPr>
          <a:bodyPr/>
          <a:lstStyle/>
          <a:p>
            <a:pPr>
              <a:defRPr sz="1400">
                <a:solidFill>
                  <a:schemeClr val="tx2">
                    <a:lumMod val="50000"/>
                  </a:schemeClr>
                </a:solidFill>
                <a:latin typeface="Arial" pitchFamily="34" charset="0"/>
                <a:cs typeface="Arial" pitchFamily="34" charset="0"/>
              </a:defRPr>
            </a:pPr>
            <a:endParaRPr lang="de-DE"/>
          </a:p>
        </c:txPr>
        <c:crossAx val="1761419672"/>
        <c:crosses val="autoZero"/>
        <c:auto val="1"/>
        <c:lblAlgn val="ctr"/>
        <c:lblOffset val="100"/>
        <c:noMultiLvlLbl val="0"/>
      </c:catAx>
      <c:valAx>
        <c:axId val="1761419672"/>
        <c:scaling>
          <c:orientation val="minMax"/>
          <c:max val="100.0"/>
        </c:scaling>
        <c:delete val="0"/>
        <c:axPos val="b"/>
        <c:majorGridlines/>
        <c:numFmt formatCode="0.0" sourceLinked="1"/>
        <c:majorTickMark val="out"/>
        <c:minorTickMark val="none"/>
        <c:tickLblPos val="nextTo"/>
        <c:txPr>
          <a:bodyPr/>
          <a:lstStyle/>
          <a:p>
            <a:pPr>
              <a:defRPr>
                <a:solidFill>
                  <a:schemeClr val="tx2">
                    <a:lumMod val="50000"/>
                  </a:schemeClr>
                </a:solidFill>
                <a:latin typeface="Arial" pitchFamily="34" charset="0"/>
                <a:cs typeface="Arial" pitchFamily="34" charset="0"/>
              </a:defRPr>
            </a:pPr>
            <a:endParaRPr lang="de-DE"/>
          </a:p>
        </c:txPr>
        <c:crossAx val="-2001414792"/>
        <c:crosses val="max"/>
        <c:crossBetween val="between"/>
      </c:valAx>
    </c:plotArea>
    <c:plotVisOnly val="1"/>
    <c:dispBlanksAs val="gap"/>
    <c:showDLblsOverMax val="0"/>
  </c:chart>
  <c:spPr>
    <a:ln>
      <a:noFill/>
    </a:ln>
  </c:spPr>
  <c:txPr>
    <a:bodyPr/>
    <a:lstStyle/>
    <a:p>
      <a:pPr>
        <a:defRPr sz="1100">
          <a:latin typeface="Times New Roman" pitchFamily="18" charset="0"/>
          <a:cs typeface="Times New Roman" pitchFamily="18" charset="0"/>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C3FAC4-3C4F-4C41-9DE3-1DB63761F383}" type="datetimeFigureOut">
              <a:rPr lang="en-GB" smtClean="0"/>
              <a:t>10.02.16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FF858C-2C61-447E-8108-D6CEFA8E4313}" type="slidenum">
              <a:rPr lang="en-GB" smtClean="0"/>
              <a:t>‹Nr.›</a:t>
            </a:fld>
            <a:endParaRPr lang="en-GB"/>
          </a:p>
        </p:txBody>
      </p:sp>
    </p:spTree>
    <p:extLst>
      <p:ext uri="{BB962C8B-B14F-4D97-AF65-F5344CB8AC3E}">
        <p14:creationId xmlns:p14="http://schemas.microsoft.com/office/powerpoint/2010/main" val="95545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176DA-381E-400B-94F2-811674884247}" type="datetimeFigureOut">
              <a:rPr lang="en-GB" smtClean="0"/>
              <a:t>10.02.16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00103-4640-4F7C-B411-C7E753D97CF0}" type="slidenum">
              <a:rPr lang="en-GB" smtClean="0"/>
              <a:t>‹Nr.›</a:t>
            </a:fld>
            <a:endParaRPr lang="en-GB"/>
          </a:p>
        </p:txBody>
      </p:sp>
    </p:spTree>
    <p:extLst>
      <p:ext uri="{BB962C8B-B14F-4D97-AF65-F5344CB8AC3E}">
        <p14:creationId xmlns:p14="http://schemas.microsoft.com/office/powerpoint/2010/main" val="351413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0600103-4640-4F7C-B411-C7E753D97CF0}" type="slidenum">
              <a:rPr lang="en-GB" smtClean="0"/>
              <a:t>1</a:t>
            </a:fld>
            <a:endParaRPr lang="en-GB"/>
          </a:p>
        </p:txBody>
      </p:sp>
    </p:spTree>
    <p:extLst>
      <p:ext uri="{BB962C8B-B14F-4D97-AF65-F5344CB8AC3E}">
        <p14:creationId xmlns:p14="http://schemas.microsoft.com/office/powerpoint/2010/main" val="216911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de-CH" sz="1200" kern="1200" dirty="0" smtClean="0">
                <a:solidFill>
                  <a:schemeClr val="tx1"/>
                </a:solidFill>
                <a:effectLst/>
                <a:latin typeface="+mn-lt"/>
                <a:ea typeface="+mn-ea"/>
                <a:cs typeface="+mn-cs"/>
              </a:rPr>
              <a:t>1917 wurde die Eidgenössische Zentralstelle für Fremdenpolizei eingerichtet. Es hatte die Aufgabe, den Eintritt und die Niederlassung der Ausländer zu kontrollieren. Ausserdem wurde die Fremdenpolizei 1921 per Bundesbeschluss damit beauftragt, die «Überfremdung der Schweiz» zu verhindern. Die Ausländer wurden klassifiziert in Bewilligte, die bleiben durften und andere, die keine Bleibebewilligung erhielten.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 Assimilation war jedoch nicht mehr die einzige Antwort auf die Fremdenfrage. Die «Rassenfrage» gewann bei Einbürgerungsfragen zunehmend an Bedeutung. Auch wenn diese Entwicklung weniger stark ausgeprägt war, als in anderen europäischen Ländern gab es zunehmend die Tendenz, mit rassistischen Theorien die Existenz der Schweizer und der Schweiz zu legitimieren. Zur Verhinderung der «rassischen Mischung» forderte beispielsweise das Berner Tagblatt den Ausschluss vom Niederlassungs- und Einbürgerungsrecht für all jene, die nicht indogermanischer Abstammung waren.</a:t>
            </a:r>
            <a:r>
              <a:rPr lang="de-CH" sz="1200" kern="1200" baseline="3000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Damit sollten im Namen der «Volksgesundheit» und der «Landeswohlfahrt» vorwiegend die Juden wegen ihres «tiefen Kulturstandes» und «ausgesprochenen </a:t>
            </a:r>
            <a:r>
              <a:rPr lang="de-CH" sz="1200" kern="1200" dirty="0" err="1" smtClean="0">
                <a:solidFill>
                  <a:schemeClr val="tx1"/>
                </a:solidFill>
                <a:effectLst/>
                <a:latin typeface="+mn-lt"/>
                <a:ea typeface="+mn-ea"/>
                <a:cs typeface="+mn-cs"/>
              </a:rPr>
              <a:t>Fremdtums</a:t>
            </a:r>
            <a:r>
              <a:rPr lang="de-CH" sz="1200" kern="1200" dirty="0" smtClean="0">
                <a:solidFill>
                  <a:schemeClr val="tx1"/>
                </a:solidFill>
                <a:effectLst/>
                <a:latin typeface="+mn-lt"/>
                <a:ea typeface="+mn-ea"/>
                <a:cs typeface="+mn-cs"/>
              </a:rPr>
              <a:t>» von der Einbürgerung ausgeschlossen werden. </a:t>
            </a:r>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15</a:t>
            </a:fld>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Die Abwehr des «Fremden» überdauerte als Ideologie den Zweiten Weltkrieg (</a:t>
            </a:r>
            <a:r>
              <a:rPr lang="de-CH" sz="1200" kern="1200" dirty="0" err="1" smtClean="0">
                <a:solidFill>
                  <a:schemeClr val="tx1"/>
                </a:solidFill>
                <a:effectLst/>
                <a:latin typeface="+mn-lt"/>
                <a:ea typeface="+mn-ea"/>
                <a:cs typeface="+mn-cs"/>
              </a:rPr>
              <a:t>Buomberger</a:t>
            </a:r>
            <a:r>
              <a:rPr lang="de-CH" sz="1200" kern="1200" dirty="0" smtClean="0">
                <a:solidFill>
                  <a:schemeClr val="tx1"/>
                </a:solidFill>
                <a:effectLst/>
                <a:latin typeface="+mn-lt"/>
                <a:ea typeface="+mn-ea"/>
                <a:cs typeface="+mn-cs"/>
              </a:rPr>
              <a:t> 2004). Bereits in den letzten Kriegsjahren zeichnete sich ab, dass die vom Krieg verschonte Schweiz in der zu erwartenden post-</a:t>
            </a:r>
            <a:r>
              <a:rPr lang="de-CH" sz="1200" kern="1200" dirty="0" err="1" smtClean="0">
                <a:solidFill>
                  <a:schemeClr val="tx1"/>
                </a:solidFill>
                <a:effectLst/>
                <a:latin typeface="+mn-lt"/>
                <a:ea typeface="+mn-ea"/>
                <a:cs typeface="+mn-cs"/>
              </a:rPr>
              <a:t>bellizistischen</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Aufschwungphase</a:t>
            </a:r>
            <a:r>
              <a:rPr lang="de-CH" sz="1200" kern="1200" dirty="0" smtClean="0">
                <a:solidFill>
                  <a:schemeClr val="tx1"/>
                </a:solidFill>
                <a:effectLst/>
                <a:latin typeface="+mn-lt"/>
                <a:ea typeface="+mn-ea"/>
                <a:cs typeface="+mn-cs"/>
              </a:rPr>
              <a:t> Arbeitskräfte benötigen würde. Dies warf die Frage auf, wie die Angst vor der «Überfremdung» mit der wirtschaftlichen Notwendigkeit des Arbeitskräfteimports in Einklang gebracht werden könnte.</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Der Versuch, dieses Dilemma zu lösen, markiert den Beginn einer neuen Phase der Einwanderungspolitik, in der das </a:t>
            </a:r>
            <a:r>
              <a:rPr lang="de-CH" sz="1200" kern="1200" dirty="0" err="1" smtClean="0">
                <a:solidFill>
                  <a:schemeClr val="tx1"/>
                </a:solidFill>
                <a:effectLst/>
                <a:latin typeface="+mn-lt"/>
                <a:ea typeface="+mn-ea"/>
                <a:cs typeface="+mn-cs"/>
              </a:rPr>
              <a:t>Saisonnierstatut</a:t>
            </a:r>
            <a:r>
              <a:rPr lang="de-CH" sz="1200" kern="1200" dirty="0" smtClean="0">
                <a:solidFill>
                  <a:schemeClr val="tx1"/>
                </a:solidFill>
                <a:effectLst/>
                <a:latin typeface="+mn-lt"/>
                <a:ea typeface="+mn-ea"/>
                <a:cs typeface="+mn-cs"/>
              </a:rPr>
              <a:t> und der Begriff des Fremdarbeiters eine zentrale Rolle spielten. Diese Phase begann 1948 mit einem neuen bilateralen Abkommen mit Italien, das die Pflichten und Rechte der Einwanderer definierte.</a:t>
            </a:r>
            <a:r>
              <a:rPr lang="de-DE" dirty="0" smtClean="0">
                <a:effectLst/>
              </a:rPr>
              <a:t> </a:t>
            </a:r>
            <a:endParaRPr lang="de-D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r>
              <a:rPr lang="de-CH" sz="1200" dirty="0" smtClean="0"/>
              <a:t>Der Schweizer Wirtschaft geht es nach dem Zweiten Weltkrieg sehr gut. Sie ist jedoch auf ausländische Arbeitskräfte angewiesen. Um zu verhindern, dass sich diese niederlassen, entscheidet sich die Politik das sogenannte Rotationsprinzip einzuführen</a:t>
            </a:r>
          </a:p>
          <a:p>
            <a:endParaRPr lang="de-CH" sz="1200" dirty="0" smtClean="0">
              <a:latin typeface="Arial" pitchFamily="34" charset="0"/>
              <a:cs typeface="Arial" pitchFamily="34" charset="0"/>
            </a:endParaRPr>
          </a:p>
          <a:p>
            <a:r>
              <a:rPr lang="de-CH" sz="1200" dirty="0" smtClean="0"/>
              <a:t>1948 vereinbart die Schweiz mit Italien die ersten sogenannten Gastarbeiterverträge, um die Immigration italienischer Saisonniers zu regeln. Mit der Festlegung der Verträge wird geklärt, wie viele Menschen wie lange und unter welchen Bedingungen in die Schweiz kommen dürfen. </a:t>
            </a: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16</a:t>
            </a:fld>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 So lanciert James Schwarzenbach 1969 eine zweite Initiative gegen die «Überfremdung». Der Ausländeranteil soll auf 10% der Bevölkerung beschränkt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Am 7. Juni 1970 lehnen die Schweizer Stimmbürger und Stimmbürgerinnen die „Schwarzenbach“-Initiative knapp mit 54% Nein-Stimmen ab.</a:t>
            </a:r>
            <a:r>
              <a:rPr lang="de-DE"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Parlament verabschiedet einen Entwurf zur Revision des Bundesgesetzes über Aufenthalt und Niederlassung der Ausländer (ANAG), welches ebenfalls die rechtliche Stellung der Ausländer verbessern soll, ohne indes das </a:t>
            </a:r>
            <a:r>
              <a:rPr lang="de-DE" sz="1200" kern="1200" dirty="0" err="1" smtClean="0">
                <a:solidFill>
                  <a:schemeClr val="tx1"/>
                </a:solidFill>
                <a:effectLst/>
                <a:latin typeface="+mn-lt"/>
                <a:ea typeface="+mn-ea"/>
                <a:cs typeface="+mn-cs"/>
              </a:rPr>
              <a:t>Saisonnierstatut</a:t>
            </a:r>
            <a:r>
              <a:rPr lang="de-DE" sz="1200" kern="1200" dirty="0" smtClean="0">
                <a:solidFill>
                  <a:schemeClr val="tx1"/>
                </a:solidFill>
                <a:effectLst/>
                <a:latin typeface="+mn-lt"/>
                <a:ea typeface="+mn-ea"/>
                <a:cs typeface="+mn-cs"/>
              </a:rPr>
              <a:t> anzutasten.. Diese Revision des ANAG wird mit knapp 50,4% Neinstimmen abgelehnt. </a:t>
            </a:r>
          </a:p>
          <a:p>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1982 und 1983 macht Italien erneut Druck, um die Rechte ihrer Landsleute in der Schweiz zu verbessern. Die Umwandlung einer Aufenthaltsbewilligung B verkürzt sich daraufhin von 10 auf 5 Jahre und die Familienzusammenführung von 15 auf 12 Monate.</a:t>
            </a:r>
          </a:p>
          <a:p>
            <a:endParaRPr lang="de-D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17</a:t>
            </a:fld>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b="1" dirty="0" smtClean="0">
                <a:latin typeface="Arial" pitchFamily="34" charset="0"/>
                <a:cs typeface="Arial" pitchFamily="34" charset="0"/>
              </a:rPr>
              <a:t>Bilateralen Verträge 2002</a:t>
            </a:r>
          </a:p>
          <a:p>
            <a:endParaRPr lang="fr-CH" sz="800" dirty="0" smtClean="0">
              <a:latin typeface="Arial" pitchFamily="34" charset="0"/>
              <a:cs typeface="Arial" pitchFamily="34" charset="0"/>
            </a:endParaRPr>
          </a:p>
          <a:p>
            <a:r>
              <a:rPr lang="de-CH" sz="1200" dirty="0" smtClean="0"/>
              <a:t>Im Mai 2000 nimmt das Schweizer Stimmvolk die bilateralen Verträge in einer Abstimmung an, in denen auch die Personenfreizügigkeit mit der Europäischen Union geregelt ist. </a:t>
            </a:r>
          </a:p>
          <a:p>
            <a:endParaRPr lang="de-CH" sz="1200" dirty="0" smtClean="0"/>
          </a:p>
          <a:p>
            <a:r>
              <a:rPr lang="de-CH" sz="1200" kern="1200" dirty="0" smtClean="0">
                <a:solidFill>
                  <a:schemeClr val="tx1"/>
                </a:solidFill>
                <a:effectLst/>
                <a:latin typeface="+mn-lt"/>
                <a:ea typeface="+mn-ea"/>
                <a:cs typeface="+mn-cs"/>
              </a:rPr>
              <a:t>grundlegende Zäsur in der Schweizer Migrationspolitik darstellt. Die Kontingente und der Inländervorrang – jene Markenzeichen der </a:t>
            </a:r>
            <a:r>
              <a:rPr lang="de-CH" sz="1200" kern="1200" dirty="0" err="1" smtClean="0">
                <a:solidFill>
                  <a:schemeClr val="tx1"/>
                </a:solidFill>
                <a:effectLst/>
                <a:latin typeface="+mn-lt"/>
                <a:ea typeface="+mn-ea"/>
                <a:cs typeface="+mn-cs"/>
              </a:rPr>
              <a:t>korporatistischen</a:t>
            </a:r>
            <a:r>
              <a:rPr lang="de-CH" sz="1200" kern="1200" dirty="0" smtClean="0">
                <a:solidFill>
                  <a:schemeClr val="tx1"/>
                </a:solidFill>
                <a:effectLst/>
                <a:latin typeface="+mn-lt"/>
                <a:ea typeface="+mn-ea"/>
                <a:cs typeface="+mn-cs"/>
              </a:rPr>
              <a:t> Einwanderungspolitik, die seit den 1950er Jahren branchen- und regionalpolitischen Interessen diente – gehören damit der Vergangenheit an. Dies hat dem ehemals auf die Binnenwirtschaft ausgerichteten schweizerischen Arbeitsmarkt mit seinen protektionistisch-korporativen Zügen eine neue Dynamik gegeben. </a:t>
            </a:r>
            <a:endParaRPr lang="de-DE" sz="1200" dirty="0" smtClean="0"/>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18</a:t>
            </a:fld>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tx1"/>
                </a:solidFill>
                <a:effectLst/>
                <a:latin typeface="+mn-lt"/>
                <a:ea typeface="+mn-ea"/>
                <a:cs typeface="+mn-cs"/>
              </a:rPr>
              <a:t>La conjoncture économique et politique dicte les flux migratoires des étrangers. Des périodes d'importantes migrations (pendant les 30 glorieuses, à la fin des années 1980 et au début des années 1990, au cours du 21</a:t>
            </a:r>
            <a:r>
              <a:rPr lang="fr-CH" sz="1200" kern="1200" baseline="30000" dirty="0" smtClean="0">
                <a:solidFill>
                  <a:schemeClr val="tx1"/>
                </a:solidFill>
                <a:effectLst/>
                <a:latin typeface="+mn-lt"/>
                <a:ea typeface="+mn-ea"/>
                <a:cs typeface="+mn-cs"/>
              </a:rPr>
              <a:t>e</a:t>
            </a:r>
            <a:r>
              <a:rPr lang="fr-CH" sz="1200" kern="1200" dirty="0" smtClean="0">
                <a:solidFill>
                  <a:schemeClr val="tx1"/>
                </a:solidFill>
                <a:effectLst/>
                <a:latin typeface="+mn-lt"/>
                <a:ea typeface="+mn-ea"/>
                <a:cs typeface="+mn-cs"/>
              </a:rPr>
              <a:t> siècle) ont été entrecoupées par une période d’émigration nette (au cours de la seconde moitié des années 1970) et par d'autres présentant de faibles soldes migratoires (au début des années 1980, au milieu des années 1990). La libre circulation des personnes et les différentiels dans la situation économique de la Suisse et des pays voisins expliquent l’augmentation importante des flux observés depuis 2005. Cependant, la grande période de la migration internationale en Suisse date des années 1955 à 1965, avec des immigrations dépassant largement les niveaux observés récemment.</a:t>
            </a:r>
            <a:endParaRPr lang="de-CH"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19</a:t>
            </a:fld>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b="1" i="1" kern="1200" dirty="0" smtClean="0">
                <a:solidFill>
                  <a:schemeClr val="tx1"/>
                </a:solidFill>
                <a:effectLst/>
                <a:latin typeface="+mn-lt"/>
                <a:ea typeface="+mn-ea"/>
                <a:cs typeface="+mn-cs"/>
              </a:rPr>
              <a:t>L’essentiel des soldes migratoires concerne désormais des pays situés à proximité de la Suisse : Allemagne, Portugal, Italie, France et Espagne sont les principaux fournisseurs de migrants et de main-d’œuvre étrangère entre 2011 et 2013. Le graphique ci-dessous présente la différence entre arrivants et partants de et pour les différents pays de provenance et destination. En 2013, les cinq pays mentionnés ci-dessous fournissent deux tiers du solde migratoire enregistré en Suisse. Notons par ailleurs que, alors que le solde migratoire avec l’Allemagne a diminué entre 2011 et 2013, celui avec l’Italie s’est accru rapidement. </a:t>
            </a:r>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21</a:t>
            </a:fld>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kern="1200" dirty="0" smtClean="0">
                <a:solidFill>
                  <a:schemeClr val="tx1"/>
                </a:solidFill>
                <a:effectLst/>
                <a:latin typeface="+mn-lt"/>
                <a:ea typeface="+mn-ea"/>
                <a:cs typeface="+mn-cs"/>
              </a:rPr>
              <a:t>Parmi les étrangers arrivés entre 2010 et 201 en Suisse en âge d’exercer une activité, plus de 90% des ressortissants de l’Inde, de l’Irlande et des Etats-Unis sont universitaires. Parmi les principales communautés migrantes, seuls les Portugais, Brésiliens et Slovaques dénombrent une part inférieure à 50% de personnes du niveau de formation tertiaire. Les Italiens et Espagnols, avec 50% et 52% d’universitaires respectivement, sont en retrait des autres communautés de l’Europe et de l’OCDE.</a:t>
            </a:r>
            <a:endParaRPr lang="de-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Avec deux tiers des personnes de niveau secondaire I, le Portugal apparaît comme le principal pourvoyeur des ressources humaines faiblement qualifiées. Les Brésiliens (42%) et Espagnols (30%) comptent aussi une proportion relativement élevée de personnes faiblement formées alors que l’on compte une proportion de moins de 5% pour grand nombre de nationalités européennes.</a:t>
            </a:r>
            <a:endParaRPr lang="de-CH"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22</a:t>
            </a:fld>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B5821D97-7047-49DD-893E-91EA9C76D349}" type="slidenum">
              <a:rPr lang="fr-CH" smtClean="0"/>
              <a:pPr>
                <a:defRPr/>
              </a:pPr>
              <a:t>23</a:t>
            </a:fld>
            <a:endParaRPr lang="fr-CH"/>
          </a:p>
        </p:txBody>
      </p:sp>
    </p:spTree>
    <p:extLst>
      <p:ext uri="{BB962C8B-B14F-4D97-AF65-F5344CB8AC3E}">
        <p14:creationId xmlns:p14="http://schemas.microsoft.com/office/powerpoint/2010/main" val="3731942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02687">
              <a:defRPr/>
            </a:pPr>
            <a:r>
              <a:rPr lang="fr-CH" dirty="0" err="1"/>
              <a:t>Scharenberg</a:t>
            </a:r>
            <a:r>
              <a:rPr lang="fr-CH" dirty="0"/>
              <a:t>, Katja et al. (2014). </a:t>
            </a:r>
            <a:r>
              <a:rPr lang="fr-CH" i="1" dirty="0"/>
              <a:t>Parcours de formation de l'école obligatoire à l'âge adulte: les dix premières années. Survol des résultats de l’étude longitudinale suisse TREE, partie I. Basel: TREE.</a:t>
            </a:r>
          </a:p>
          <a:p>
            <a:r>
              <a:rPr lang="fr-CH" dirty="0" err="1" smtClean="0"/>
              <a:t>Dai</a:t>
            </a:r>
            <a:r>
              <a:rPr lang="fr-CH" dirty="0" smtClean="0"/>
              <a:t> 15 ai 25 </a:t>
            </a:r>
            <a:r>
              <a:rPr lang="fr-CH" dirty="0" err="1" smtClean="0"/>
              <a:t>anni</a:t>
            </a:r>
            <a:endParaRPr lang="fr-CH" dirty="0" smtClean="0"/>
          </a:p>
          <a:p>
            <a:r>
              <a:rPr lang="fr-CH" dirty="0" err="1" smtClean="0"/>
              <a:t>Diversificazione</a:t>
            </a:r>
            <a:r>
              <a:rPr lang="fr-CH" dirty="0" smtClean="0"/>
              <a:t> delle</a:t>
            </a:r>
            <a:r>
              <a:rPr lang="fr-CH" baseline="0" dirty="0" smtClean="0"/>
              <a:t> </a:t>
            </a:r>
            <a:r>
              <a:rPr lang="fr-CH" baseline="0" dirty="0" err="1" smtClean="0"/>
              <a:t>formazioni</a:t>
            </a:r>
            <a:endParaRPr lang="fr-CH" dirty="0" smtClean="0"/>
          </a:p>
          <a:p>
            <a:r>
              <a:rPr lang="fr-CH" dirty="0" smtClean="0"/>
              <a:t>A 19 </a:t>
            </a:r>
            <a:r>
              <a:rPr lang="fr-CH" dirty="0" err="1" smtClean="0"/>
              <a:t>anni</a:t>
            </a:r>
            <a:r>
              <a:rPr lang="fr-CH" dirty="0" smtClean="0"/>
              <a:t> </a:t>
            </a:r>
            <a:r>
              <a:rPr lang="fr-CH" dirty="0" err="1" smtClean="0"/>
              <a:t>sul</a:t>
            </a:r>
            <a:r>
              <a:rPr lang="fr-CH" dirty="0" smtClean="0"/>
              <a:t> </a:t>
            </a:r>
            <a:r>
              <a:rPr lang="fr-CH" dirty="0" err="1" smtClean="0"/>
              <a:t>mercato</a:t>
            </a:r>
            <a:r>
              <a:rPr lang="fr-CH" dirty="0" smtClean="0"/>
              <a:t> </a:t>
            </a:r>
            <a:r>
              <a:rPr lang="fr-CH" dirty="0" err="1" smtClean="0"/>
              <a:t>del</a:t>
            </a:r>
            <a:r>
              <a:rPr lang="fr-CH" dirty="0" smtClean="0"/>
              <a:t> </a:t>
            </a:r>
            <a:r>
              <a:rPr lang="fr-CH" dirty="0" err="1" smtClean="0"/>
              <a:t>lavoro</a:t>
            </a:r>
            <a:r>
              <a:rPr lang="fr-CH" baseline="0" dirty="0" smtClean="0"/>
              <a:t> </a:t>
            </a:r>
            <a:r>
              <a:rPr lang="fr-CH" baseline="0" dirty="0" err="1" smtClean="0"/>
              <a:t>qualificato</a:t>
            </a:r>
            <a:endParaRPr lang="fr-CH" dirty="0"/>
          </a:p>
        </p:txBody>
      </p:sp>
      <p:sp>
        <p:nvSpPr>
          <p:cNvPr id="4" name="Espace réservé du numéro de diapositive 3"/>
          <p:cNvSpPr>
            <a:spLocks noGrp="1"/>
          </p:cNvSpPr>
          <p:nvPr>
            <p:ph type="sldNum" sz="quarter" idx="10"/>
          </p:nvPr>
        </p:nvSpPr>
        <p:spPr/>
        <p:txBody>
          <a:bodyPr/>
          <a:lstStyle/>
          <a:p>
            <a:pPr>
              <a:defRPr/>
            </a:pPr>
            <a:fld id="{B5821D97-7047-49DD-893E-91EA9C76D349}" type="slidenum">
              <a:rPr lang="fr-CH" smtClean="0"/>
              <a:pPr>
                <a:defRPr/>
              </a:pPr>
              <a:t>24</a:t>
            </a:fld>
            <a:endParaRPr lang="fr-CH"/>
          </a:p>
        </p:txBody>
      </p:sp>
    </p:spTree>
    <p:extLst>
      <p:ext uri="{BB962C8B-B14F-4D97-AF65-F5344CB8AC3E}">
        <p14:creationId xmlns:p14="http://schemas.microsoft.com/office/powerpoint/2010/main" val="2602157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000" dirty="0"/>
              <a:t>by 2015, 95% of 25-year-olds in Switzerland should be in possession of an </a:t>
            </a:r>
          </a:p>
          <a:p>
            <a:r>
              <a:rPr lang="en-US" sz="1000" dirty="0"/>
              <a:t>upper-secondary education qualification Swiss education report 2014. p. 108</a:t>
            </a:r>
          </a:p>
          <a:p>
            <a:endParaRPr lang="fr-CH" sz="1000" dirty="0"/>
          </a:p>
          <a:p>
            <a:r>
              <a:rPr lang="fr-CH" sz="1000" dirty="0" err="1"/>
              <a:t>Obiettivo</a:t>
            </a:r>
            <a:r>
              <a:rPr lang="fr-CH" sz="1000" dirty="0"/>
              <a:t> </a:t>
            </a:r>
            <a:r>
              <a:rPr lang="fr-CH" sz="1000" dirty="0" err="1"/>
              <a:t>raggiunto</a:t>
            </a:r>
            <a:r>
              <a:rPr lang="fr-CH" sz="1000" dirty="0"/>
              <a:t> cf. p.109 per </a:t>
            </a:r>
            <a:r>
              <a:rPr lang="fr-CH" sz="1000" dirty="0" err="1"/>
              <a:t>coloro</a:t>
            </a:r>
            <a:r>
              <a:rPr lang="fr-CH" sz="1000" dirty="0"/>
              <a:t> </a:t>
            </a:r>
            <a:r>
              <a:rPr lang="fr-CH" sz="1000" dirty="0" err="1"/>
              <a:t>che</a:t>
            </a:r>
            <a:r>
              <a:rPr lang="fr-CH" sz="1000" dirty="0"/>
              <a:t> sono </a:t>
            </a:r>
            <a:r>
              <a:rPr lang="fr-CH" sz="1000" dirty="0" err="1"/>
              <a:t>nati</a:t>
            </a:r>
            <a:r>
              <a:rPr lang="fr-CH" sz="1000" dirty="0"/>
              <a:t> in CH</a:t>
            </a:r>
          </a:p>
          <a:p>
            <a:r>
              <a:rPr lang="fr-CH" sz="1000" dirty="0"/>
              <a:t>In </a:t>
            </a:r>
            <a:r>
              <a:rPr lang="fr-CH" sz="1000" dirty="0" err="1"/>
              <a:t>Italia</a:t>
            </a:r>
            <a:r>
              <a:rPr lang="fr-CH" sz="1000" dirty="0"/>
              <a:t> – </a:t>
            </a:r>
            <a:r>
              <a:rPr lang="fr-CH" sz="1000" dirty="0" err="1"/>
              <a:t>simile</a:t>
            </a:r>
            <a:r>
              <a:rPr lang="fr-CH" sz="1000" dirty="0"/>
              <a:t> alla media OCSE – la </a:t>
            </a:r>
            <a:r>
              <a:rPr lang="fr-CH" sz="1000" dirty="0" err="1"/>
              <a:t>proporzione</a:t>
            </a:r>
            <a:r>
              <a:rPr lang="fr-CH" sz="1000" dirty="0"/>
              <a:t> è di 81 % per </a:t>
            </a:r>
            <a:r>
              <a:rPr lang="fr-CH" sz="1000" dirty="0" err="1"/>
              <a:t>gli</a:t>
            </a:r>
            <a:r>
              <a:rPr lang="fr-CH" sz="1000" dirty="0"/>
              <a:t> </a:t>
            </a:r>
            <a:r>
              <a:rPr lang="fr-CH" sz="1000" dirty="0" err="1"/>
              <a:t>uomini</a:t>
            </a:r>
            <a:r>
              <a:rPr lang="fr-CH" sz="1000" dirty="0"/>
              <a:t> e 87% per le donne (</a:t>
            </a:r>
            <a:r>
              <a:rPr lang="fr-CH" sz="1000" dirty="0" err="1"/>
              <a:t>dati</a:t>
            </a:r>
            <a:r>
              <a:rPr lang="fr-CH" sz="1000" dirty="0"/>
              <a:t> 2010).</a:t>
            </a:r>
            <a:endParaRPr lang="fr-CH" dirty="0"/>
          </a:p>
        </p:txBody>
      </p:sp>
      <p:sp>
        <p:nvSpPr>
          <p:cNvPr id="4" name="Espace réservé du numéro de diapositive 3"/>
          <p:cNvSpPr>
            <a:spLocks noGrp="1"/>
          </p:cNvSpPr>
          <p:nvPr>
            <p:ph type="sldNum" sz="quarter" idx="10"/>
          </p:nvPr>
        </p:nvSpPr>
        <p:spPr/>
        <p:txBody>
          <a:bodyPr/>
          <a:lstStyle/>
          <a:p>
            <a:pPr>
              <a:defRPr/>
            </a:pPr>
            <a:fld id="{B5821D97-7047-49DD-893E-91EA9C76D349}" type="slidenum">
              <a:rPr lang="fr-CH" smtClean="0"/>
              <a:pPr>
                <a:defRPr/>
              </a:pPr>
              <a:t>25</a:t>
            </a:fld>
            <a:endParaRPr lang="fr-CH"/>
          </a:p>
        </p:txBody>
      </p:sp>
    </p:spTree>
    <p:extLst>
      <p:ext uri="{BB962C8B-B14F-4D97-AF65-F5344CB8AC3E}">
        <p14:creationId xmlns:p14="http://schemas.microsoft.com/office/powerpoint/2010/main" val="208467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t>Austria</a:t>
            </a:r>
          </a:p>
          <a:p>
            <a:r>
              <a:rPr lang="de-CH"/>
              <a:t>Spain</a:t>
            </a:r>
          </a:p>
          <a:p>
            <a:r>
              <a:rPr lang="de-CH"/>
              <a:t>Switzerland</a:t>
            </a:r>
          </a:p>
          <a:p>
            <a:r>
              <a:rPr lang="de-CH"/>
              <a:t>Belgium</a:t>
            </a:r>
          </a:p>
          <a:p>
            <a:r>
              <a:rPr lang="de-CH"/>
              <a:t>Netherlands</a:t>
            </a:r>
          </a:p>
          <a:p>
            <a:r>
              <a:rPr lang="de-CH"/>
              <a:t>UK</a:t>
            </a:r>
          </a:p>
          <a:p>
            <a:r>
              <a:rPr lang="de-CH"/>
              <a:t>Ireland</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B5821D97-7047-49DD-893E-91EA9C76D349}" type="slidenum">
              <a:rPr lang="fr-CH" smtClean="0"/>
              <a:pPr>
                <a:defRPr/>
              </a:pPr>
              <a:t>27</a:t>
            </a:fld>
            <a:endParaRPr lang="fr-CH"/>
          </a:p>
        </p:txBody>
      </p:sp>
    </p:spTree>
    <p:extLst>
      <p:ext uri="{BB962C8B-B14F-4D97-AF65-F5344CB8AC3E}">
        <p14:creationId xmlns:p14="http://schemas.microsoft.com/office/powerpoint/2010/main" val="62270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B5821D97-7047-49DD-893E-91EA9C76D349}" type="slidenum">
              <a:rPr lang="fr-CH" smtClean="0"/>
              <a:pPr>
                <a:defRPr/>
              </a:pPr>
              <a:t>28</a:t>
            </a:fld>
            <a:endParaRPr lang="fr-CH"/>
          </a:p>
        </p:txBody>
      </p:sp>
    </p:spTree>
    <p:extLst>
      <p:ext uri="{BB962C8B-B14F-4D97-AF65-F5344CB8AC3E}">
        <p14:creationId xmlns:p14="http://schemas.microsoft.com/office/powerpoint/2010/main" val="3731942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dirty="0" err="1"/>
              <a:t>Variabile</a:t>
            </a:r>
            <a:r>
              <a:rPr lang="de-DE" sz="900" dirty="0"/>
              <a:t> dipendente </a:t>
            </a:r>
          </a:p>
          <a:p>
            <a:r>
              <a:rPr lang="de-DE" sz="900" dirty="0" err="1"/>
              <a:t>Give</a:t>
            </a:r>
            <a:r>
              <a:rPr lang="de-DE" sz="900" dirty="0"/>
              <a:t> </a:t>
            </a:r>
            <a:r>
              <a:rPr lang="de-DE" sz="900" dirty="0" err="1"/>
              <a:t>examples</a:t>
            </a:r>
            <a:r>
              <a:rPr lang="de-DE" sz="900" dirty="0"/>
              <a:t> </a:t>
            </a:r>
            <a:r>
              <a:rPr lang="de-DE" sz="900" dirty="0" err="1"/>
              <a:t>here</a:t>
            </a:r>
            <a:r>
              <a:rPr lang="de-DE" sz="900" dirty="0"/>
              <a:t> </a:t>
            </a:r>
          </a:p>
          <a:p>
            <a:endParaRPr lang="de-DE" sz="900" dirty="0"/>
          </a:p>
          <a:p>
            <a:r>
              <a:rPr lang="de-DE" sz="900" dirty="0" err="1"/>
              <a:t>Giovani</a:t>
            </a:r>
            <a:r>
              <a:rPr lang="de-DE" sz="900" dirty="0"/>
              <a:t> </a:t>
            </a:r>
            <a:r>
              <a:rPr lang="de-DE" sz="900" dirty="0" err="1"/>
              <a:t>brillanti</a:t>
            </a:r>
            <a:r>
              <a:rPr lang="de-DE" sz="900" dirty="0"/>
              <a:t>, a </a:t>
            </a:r>
            <a:r>
              <a:rPr lang="de-DE" sz="900" dirty="0" err="1"/>
              <a:t>gonfie</a:t>
            </a:r>
            <a:r>
              <a:rPr lang="de-DE" sz="900" dirty="0"/>
              <a:t> </a:t>
            </a:r>
            <a:r>
              <a:rPr lang="de-DE" sz="900" dirty="0" err="1"/>
              <a:t>vele</a:t>
            </a:r>
            <a:r>
              <a:rPr lang="de-DE" sz="900" dirty="0"/>
              <a:t> /in </a:t>
            </a:r>
            <a:r>
              <a:rPr lang="de-DE" sz="900" dirty="0" err="1"/>
              <a:t>salita</a:t>
            </a:r>
            <a:r>
              <a:rPr lang="de-DE" sz="900" dirty="0"/>
              <a:t> / in </a:t>
            </a:r>
            <a:r>
              <a:rPr lang="de-DE" sz="900" dirty="0" err="1"/>
              <a:t>discesa</a:t>
            </a:r>
            <a:r>
              <a:rPr lang="de-DE" sz="900" dirty="0"/>
              <a:t>/ alla </a:t>
            </a:r>
            <a:r>
              <a:rPr lang="de-DE" sz="900" dirty="0" err="1"/>
              <a:t>deriva</a:t>
            </a:r>
            <a:endParaRPr lang="de-DE" sz="900" dirty="0"/>
          </a:p>
          <a:p>
            <a:endParaRPr lang="de-DE" dirty="0"/>
          </a:p>
        </p:txBody>
      </p:sp>
      <p:sp>
        <p:nvSpPr>
          <p:cNvPr id="4" name="Foliennummernplatzhalter 3"/>
          <p:cNvSpPr>
            <a:spLocks noGrp="1"/>
          </p:cNvSpPr>
          <p:nvPr>
            <p:ph type="sldNum" sz="quarter" idx="10"/>
          </p:nvPr>
        </p:nvSpPr>
        <p:spPr/>
        <p:txBody>
          <a:bodyPr/>
          <a:lstStyle/>
          <a:p>
            <a:pPr>
              <a:defRPr/>
            </a:pPr>
            <a:fld id="{B5821D97-7047-49DD-893E-91EA9C76D349}" type="slidenum">
              <a:rPr lang="fr-CH" smtClean="0"/>
              <a:pPr>
                <a:defRPr/>
              </a:pPr>
              <a:t>31</a:t>
            </a:fld>
            <a:endParaRPr lang="fr-CH"/>
          </a:p>
        </p:txBody>
      </p:sp>
    </p:spTree>
    <p:extLst>
      <p:ext uri="{BB962C8B-B14F-4D97-AF65-F5344CB8AC3E}">
        <p14:creationId xmlns:p14="http://schemas.microsoft.com/office/powerpoint/2010/main" val="3700811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B5821D97-7047-49DD-893E-91EA9C76D349}" type="slidenum">
              <a:rPr lang="fr-CH" smtClean="0"/>
              <a:pPr>
                <a:defRPr/>
              </a:pPr>
              <a:t>35</a:t>
            </a:fld>
            <a:endParaRPr lang="fr-CH"/>
          </a:p>
        </p:txBody>
      </p:sp>
    </p:spTree>
    <p:extLst>
      <p:ext uri="{BB962C8B-B14F-4D97-AF65-F5344CB8AC3E}">
        <p14:creationId xmlns:p14="http://schemas.microsoft.com/office/powerpoint/2010/main" val="712372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Arial" charset="0"/>
                <a:cs typeface="Arial" charset="0"/>
              </a:rPr>
              <a:t>Climbers – don´t reach the level of climbers </a:t>
            </a:r>
          </a:p>
          <a:p>
            <a:endParaRPr lang="en-GB" dirty="0">
              <a:latin typeface="Arial" charset="0"/>
              <a:cs typeface="Arial" charset="0"/>
            </a:endParaRPr>
          </a:p>
          <a:p>
            <a:r>
              <a:rPr lang="en-GB" dirty="0">
                <a:latin typeface="Arial" charset="0"/>
                <a:cs typeface="Arial" charset="0"/>
              </a:rPr>
              <a:t>TREE: </a:t>
            </a:r>
          </a:p>
          <a:p>
            <a:r>
              <a:rPr lang="en-GB" dirty="0">
                <a:latin typeface="Arial" charset="0"/>
                <a:cs typeface="Arial" charset="0"/>
              </a:rPr>
              <a:t>We indeed show what others have shown but in a detailed manner for the two most marginalised groups…</a:t>
            </a:r>
          </a:p>
          <a:p>
            <a:r>
              <a:rPr lang="en-GB" dirty="0">
                <a:latin typeface="Arial" charset="0"/>
                <a:cs typeface="Arial" charset="0"/>
              </a:rPr>
              <a:t>Our: focus on marginalised groups …. </a:t>
            </a:r>
          </a:p>
          <a:p>
            <a:endParaRPr lang="en-GB" dirty="0">
              <a:latin typeface="Arial" charset="0"/>
              <a:cs typeface="Arial" charset="0"/>
            </a:endParaRPr>
          </a:p>
          <a:p>
            <a:endParaRPr lang="en-GB" dirty="0">
              <a:latin typeface="Arial" charset="0"/>
              <a:cs typeface="Arial" charset="0"/>
            </a:endParaRPr>
          </a:p>
          <a:p>
            <a:r>
              <a:rPr lang="en-GB" dirty="0">
                <a:latin typeface="Arial" charset="0"/>
                <a:cs typeface="Arial" charset="0"/>
              </a:rPr>
              <a:t>Similar findings in CH: </a:t>
            </a:r>
            <a:r>
              <a:rPr lang="en-GB" dirty="0" err="1">
                <a:latin typeface="Arial" charset="0"/>
                <a:cs typeface="Arial" charset="0"/>
              </a:rPr>
              <a:t>Laganà</a:t>
            </a:r>
            <a:r>
              <a:rPr lang="en-GB" dirty="0">
                <a:latin typeface="Arial" charset="0"/>
                <a:cs typeface="Arial" charset="0"/>
              </a:rPr>
              <a:t> et al. 2013; </a:t>
            </a:r>
            <a:r>
              <a:rPr lang="en-GB" dirty="0" err="1">
                <a:latin typeface="Arial" charset="0"/>
                <a:cs typeface="Arial" charset="0"/>
              </a:rPr>
              <a:t>Stamm</a:t>
            </a:r>
            <a:r>
              <a:rPr lang="en-GB" dirty="0">
                <a:latin typeface="Arial" charset="0"/>
                <a:cs typeface="Arial" charset="0"/>
              </a:rPr>
              <a:t> 2013</a:t>
            </a:r>
          </a:p>
          <a:p>
            <a:endParaRPr lang="en-GB" dirty="0">
              <a:latin typeface="Arial" charset="0"/>
              <a:cs typeface="Arial" charset="0"/>
            </a:endParaRPr>
          </a:p>
          <a:p>
            <a:r>
              <a:rPr lang="en-GB" dirty="0">
                <a:latin typeface="Arial" charset="0"/>
                <a:cs typeface="Arial" charset="0"/>
              </a:rPr>
              <a:t>In AT, Schnell</a:t>
            </a:r>
          </a:p>
          <a:p>
            <a:endParaRPr lang="en-GB" dirty="0">
              <a:latin typeface="Arial" charset="0"/>
              <a:cs typeface="Arial" charset="0"/>
            </a:endParaRPr>
          </a:p>
          <a:p>
            <a:endParaRPr lang="en-GB" dirty="0">
              <a:latin typeface="Arial" charset="0"/>
              <a:cs typeface="Arial" charset="0"/>
            </a:endParaRPr>
          </a:p>
          <a:p>
            <a:r>
              <a:rPr lang="en-GB" dirty="0"/>
              <a:t>Are there internal individual characteristics : educational and occupational aspirations as achievement motivations</a:t>
            </a:r>
            <a:endParaRPr lang="de-DE" dirty="0"/>
          </a:p>
        </p:txBody>
      </p:sp>
      <p:sp>
        <p:nvSpPr>
          <p:cNvPr id="4" name="Foliennummernplatzhalter 3"/>
          <p:cNvSpPr>
            <a:spLocks noGrp="1"/>
          </p:cNvSpPr>
          <p:nvPr>
            <p:ph type="sldNum" sz="quarter" idx="10"/>
          </p:nvPr>
        </p:nvSpPr>
        <p:spPr/>
        <p:txBody>
          <a:bodyPr/>
          <a:lstStyle/>
          <a:p>
            <a:pPr>
              <a:defRPr/>
            </a:pPr>
            <a:fld id="{B5821D97-7047-49DD-893E-91EA9C76D349}" type="slidenum">
              <a:rPr lang="fr-CH" smtClean="0"/>
              <a:pPr>
                <a:defRPr/>
              </a:pPr>
              <a:t>36</a:t>
            </a:fld>
            <a:endParaRPr lang="fr-CH"/>
          </a:p>
        </p:txBody>
      </p:sp>
    </p:spTree>
    <p:extLst>
      <p:ext uri="{BB962C8B-B14F-4D97-AF65-F5344CB8AC3E}">
        <p14:creationId xmlns:p14="http://schemas.microsoft.com/office/powerpoint/2010/main" val="89854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Arial" charset="0"/>
                <a:cs typeface="Arial" charset="0"/>
              </a:rPr>
              <a:t>Climbers – don´t reach the level of climbers </a:t>
            </a:r>
          </a:p>
          <a:p>
            <a:endParaRPr lang="en-GB" dirty="0">
              <a:latin typeface="Arial" charset="0"/>
              <a:cs typeface="Arial" charset="0"/>
            </a:endParaRPr>
          </a:p>
          <a:p>
            <a:r>
              <a:rPr lang="en-GB" dirty="0">
                <a:latin typeface="Arial" charset="0"/>
                <a:cs typeface="Arial" charset="0"/>
              </a:rPr>
              <a:t>TREE: </a:t>
            </a:r>
          </a:p>
          <a:p>
            <a:r>
              <a:rPr lang="en-GB" dirty="0">
                <a:latin typeface="Arial" charset="0"/>
                <a:cs typeface="Arial" charset="0"/>
              </a:rPr>
              <a:t>We indeed show what others have shown but in a detailed manner for the two most marginalised groups…</a:t>
            </a:r>
          </a:p>
          <a:p>
            <a:r>
              <a:rPr lang="en-GB" dirty="0">
                <a:latin typeface="Arial" charset="0"/>
                <a:cs typeface="Arial" charset="0"/>
              </a:rPr>
              <a:t>Our: focus on marginalised groups …. </a:t>
            </a:r>
          </a:p>
          <a:p>
            <a:endParaRPr lang="en-GB" dirty="0">
              <a:latin typeface="Arial" charset="0"/>
              <a:cs typeface="Arial" charset="0"/>
            </a:endParaRPr>
          </a:p>
          <a:p>
            <a:endParaRPr lang="en-GB" dirty="0">
              <a:latin typeface="Arial" charset="0"/>
              <a:cs typeface="Arial" charset="0"/>
            </a:endParaRPr>
          </a:p>
          <a:p>
            <a:r>
              <a:rPr lang="en-GB" dirty="0">
                <a:latin typeface="Arial" charset="0"/>
                <a:cs typeface="Arial" charset="0"/>
              </a:rPr>
              <a:t>Similar findings in CH: </a:t>
            </a:r>
            <a:r>
              <a:rPr lang="en-GB" dirty="0" err="1">
                <a:latin typeface="Arial" charset="0"/>
                <a:cs typeface="Arial" charset="0"/>
              </a:rPr>
              <a:t>Laganà</a:t>
            </a:r>
            <a:r>
              <a:rPr lang="en-GB" dirty="0">
                <a:latin typeface="Arial" charset="0"/>
                <a:cs typeface="Arial" charset="0"/>
              </a:rPr>
              <a:t> et al. 2013; </a:t>
            </a:r>
            <a:r>
              <a:rPr lang="en-GB" dirty="0" err="1">
                <a:latin typeface="Arial" charset="0"/>
                <a:cs typeface="Arial" charset="0"/>
              </a:rPr>
              <a:t>Stamm</a:t>
            </a:r>
            <a:r>
              <a:rPr lang="en-GB" dirty="0">
                <a:latin typeface="Arial" charset="0"/>
                <a:cs typeface="Arial" charset="0"/>
              </a:rPr>
              <a:t> 2013</a:t>
            </a:r>
          </a:p>
          <a:p>
            <a:endParaRPr lang="en-GB" dirty="0">
              <a:latin typeface="Arial" charset="0"/>
              <a:cs typeface="Arial" charset="0"/>
            </a:endParaRPr>
          </a:p>
          <a:p>
            <a:r>
              <a:rPr lang="en-GB" dirty="0">
                <a:latin typeface="Arial" charset="0"/>
                <a:cs typeface="Arial" charset="0"/>
              </a:rPr>
              <a:t>In AT, Schnell</a:t>
            </a:r>
          </a:p>
          <a:p>
            <a:endParaRPr lang="en-GB" dirty="0">
              <a:latin typeface="Arial" charset="0"/>
              <a:cs typeface="Arial" charset="0"/>
            </a:endParaRPr>
          </a:p>
          <a:p>
            <a:endParaRPr lang="en-GB" dirty="0">
              <a:latin typeface="Arial" charset="0"/>
              <a:cs typeface="Arial" charset="0"/>
            </a:endParaRPr>
          </a:p>
          <a:p>
            <a:r>
              <a:rPr lang="en-GB" dirty="0"/>
              <a:t>Are there internal individual characteristics : educational and occupational aspirations as achievement motivations</a:t>
            </a:r>
            <a:endParaRPr lang="de-DE" dirty="0"/>
          </a:p>
        </p:txBody>
      </p:sp>
      <p:sp>
        <p:nvSpPr>
          <p:cNvPr id="4" name="Foliennummernplatzhalter 3"/>
          <p:cNvSpPr>
            <a:spLocks noGrp="1"/>
          </p:cNvSpPr>
          <p:nvPr>
            <p:ph type="sldNum" sz="quarter" idx="10"/>
          </p:nvPr>
        </p:nvSpPr>
        <p:spPr/>
        <p:txBody>
          <a:bodyPr/>
          <a:lstStyle/>
          <a:p>
            <a:pPr>
              <a:defRPr/>
            </a:pPr>
            <a:fld id="{B5821D97-7047-49DD-893E-91EA9C76D349}" type="slidenum">
              <a:rPr lang="fr-CH" smtClean="0"/>
              <a:pPr>
                <a:defRPr/>
              </a:pPr>
              <a:t>37</a:t>
            </a:fld>
            <a:endParaRPr lang="fr-CH"/>
          </a:p>
        </p:txBody>
      </p:sp>
    </p:spTree>
    <p:extLst>
      <p:ext uri="{BB962C8B-B14F-4D97-AF65-F5344CB8AC3E}">
        <p14:creationId xmlns:p14="http://schemas.microsoft.com/office/powerpoint/2010/main" val="89854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i="1" kern="1200" dirty="0" smtClean="0">
                <a:solidFill>
                  <a:schemeClr val="tx1"/>
                </a:solidFill>
                <a:effectLst/>
                <a:latin typeface="+mn-lt"/>
                <a:ea typeface="+mn-ea"/>
                <a:cs typeface="+mn-cs"/>
              </a:rPr>
              <a:t>These indicate that the issue was least salient in </a:t>
            </a:r>
            <a:r>
              <a:rPr lang="en-GB" sz="1200" b="1" i="1" kern="1200" dirty="0" smtClean="0">
                <a:solidFill>
                  <a:schemeClr val="tx1"/>
                </a:solidFill>
                <a:effectLst/>
                <a:latin typeface="+mn-lt"/>
                <a:ea typeface="+mn-ea"/>
                <a:cs typeface="+mn-cs"/>
              </a:rPr>
              <a:t>Ireland</a:t>
            </a:r>
            <a:r>
              <a:rPr lang="en-GB" sz="1200" i="1" kern="1200" dirty="0" smtClean="0">
                <a:solidFill>
                  <a:schemeClr val="tx1"/>
                </a:solidFill>
                <a:effectLst/>
                <a:latin typeface="+mn-lt"/>
                <a:ea typeface="+mn-ea"/>
                <a:cs typeface="+mn-cs"/>
              </a:rPr>
              <a:t> and the</a:t>
            </a:r>
            <a:r>
              <a:rPr lang="en-GB" sz="1200" b="1" i="1" kern="1200" dirty="0" smtClean="0">
                <a:solidFill>
                  <a:schemeClr val="tx1"/>
                </a:solidFill>
                <a:effectLst/>
                <a:latin typeface="+mn-lt"/>
                <a:ea typeface="+mn-ea"/>
                <a:cs typeface="+mn-cs"/>
              </a:rPr>
              <a:t> French speaking part of Belgium. </a:t>
            </a:r>
            <a:r>
              <a:rPr lang="en-GB" sz="1200" i="1" kern="1200" dirty="0" smtClean="0">
                <a:solidFill>
                  <a:schemeClr val="tx1"/>
                </a:solidFill>
                <a:effectLst/>
                <a:latin typeface="+mn-lt"/>
                <a:ea typeface="+mn-ea"/>
                <a:cs typeface="+mn-cs"/>
              </a:rPr>
              <a:t>Relatively low salience is also noticeable in </a:t>
            </a:r>
            <a:r>
              <a:rPr lang="en-GB" sz="1200" b="1" i="1" kern="1200" dirty="0" smtClean="0">
                <a:solidFill>
                  <a:schemeClr val="tx1"/>
                </a:solidFill>
                <a:effectLst/>
                <a:latin typeface="+mn-lt"/>
                <a:ea typeface="+mn-ea"/>
                <a:cs typeface="+mn-cs"/>
              </a:rPr>
              <a:t>Switzerland</a:t>
            </a:r>
            <a:r>
              <a:rPr lang="en-GB" sz="1200" i="1"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the Dutch speaking part of Belgium</a:t>
            </a:r>
            <a:r>
              <a:rPr lang="en-GB" sz="1200" i="1" kern="1200" dirty="0" smtClean="0">
                <a:solidFill>
                  <a:schemeClr val="tx1"/>
                </a:solidFill>
                <a:effectLst/>
                <a:latin typeface="+mn-lt"/>
                <a:ea typeface="+mn-ea"/>
                <a:cs typeface="+mn-cs"/>
              </a:rPr>
              <a:t> and </a:t>
            </a:r>
            <a:r>
              <a:rPr lang="en-GB" sz="1200" b="1" i="1" kern="1200" dirty="0" smtClean="0">
                <a:solidFill>
                  <a:schemeClr val="tx1"/>
                </a:solidFill>
                <a:effectLst/>
                <a:latin typeface="+mn-lt"/>
                <a:ea typeface="+mn-ea"/>
                <a:cs typeface="+mn-cs"/>
              </a:rPr>
              <a:t>the UK</a:t>
            </a:r>
            <a:r>
              <a:rPr lang="en-GB" sz="1200" b="0" i="1" kern="1200" dirty="0" smtClean="0">
                <a:solidFill>
                  <a:schemeClr val="tx1"/>
                </a:solidFill>
                <a:effectLst/>
                <a:latin typeface="+mn-lt"/>
                <a:ea typeface="+mn-ea"/>
                <a:cs typeface="+mn-cs"/>
              </a:rPr>
              <a:t>.</a:t>
            </a:r>
          </a:p>
          <a:p>
            <a:endParaRPr lang="en-GB"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The issue is most salient in </a:t>
            </a:r>
            <a:r>
              <a:rPr lang="en-GB" sz="1200" b="1" i="1" kern="1200" dirty="0" smtClean="0">
                <a:solidFill>
                  <a:schemeClr val="tx1"/>
                </a:solidFill>
                <a:effectLst/>
                <a:latin typeface="+mn-lt"/>
                <a:ea typeface="+mn-ea"/>
                <a:cs typeface="+mn-cs"/>
              </a:rPr>
              <a:t>Austria</a:t>
            </a:r>
            <a:r>
              <a:rPr lang="en-GB" sz="1200" i="1"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Spain</a:t>
            </a:r>
            <a:r>
              <a:rPr lang="en-GB" sz="1200" i="1" kern="1200" dirty="0" smtClean="0">
                <a:solidFill>
                  <a:schemeClr val="tx1"/>
                </a:solidFill>
                <a:effectLst/>
                <a:latin typeface="+mn-lt"/>
                <a:ea typeface="+mn-ea"/>
                <a:cs typeface="+mn-cs"/>
              </a:rPr>
              <a:t> and </a:t>
            </a:r>
            <a:r>
              <a:rPr lang="en-GB" sz="1200" b="1" i="1" kern="1200" dirty="0" smtClean="0">
                <a:solidFill>
                  <a:schemeClr val="tx1"/>
                </a:solidFill>
                <a:effectLst/>
                <a:latin typeface="+mn-lt"/>
                <a:ea typeface="+mn-ea"/>
                <a:cs typeface="+mn-cs"/>
              </a:rPr>
              <a:t>the Netherlands</a:t>
            </a:r>
            <a:r>
              <a:rPr lang="en-GB" sz="1200" i="1" kern="1200" dirty="0" smtClean="0">
                <a:solidFill>
                  <a:schemeClr val="tx1"/>
                </a:solidFill>
                <a:effectLst/>
                <a:latin typeface="+mn-lt"/>
                <a:ea typeface="+mn-ea"/>
                <a:cs typeface="+mn-cs"/>
              </a:rPr>
              <a:t>. In </a:t>
            </a:r>
            <a:r>
              <a:rPr lang="en-GB" sz="1200" b="1" i="1" kern="1200" dirty="0" smtClean="0">
                <a:solidFill>
                  <a:schemeClr val="tx1"/>
                </a:solidFill>
                <a:effectLst/>
                <a:latin typeface="+mn-lt"/>
                <a:ea typeface="+mn-ea"/>
                <a:cs typeface="+mn-cs"/>
              </a:rPr>
              <a:t>the Netherlands</a:t>
            </a:r>
            <a:r>
              <a:rPr lang="en-GB" sz="1200" i="1" kern="1200" dirty="0" smtClean="0">
                <a:solidFill>
                  <a:schemeClr val="tx1"/>
                </a:solidFill>
                <a:effectLst/>
                <a:latin typeface="+mn-lt"/>
                <a:ea typeface="+mn-ea"/>
                <a:cs typeface="+mn-cs"/>
              </a:rPr>
              <a:t> peaks follow traumatic events as the murders of </a:t>
            </a:r>
            <a:r>
              <a:rPr lang="en-GB" sz="1200" i="1" kern="1200" dirty="0" err="1" smtClean="0">
                <a:solidFill>
                  <a:schemeClr val="tx1"/>
                </a:solidFill>
                <a:effectLst/>
                <a:latin typeface="+mn-lt"/>
                <a:ea typeface="+mn-ea"/>
                <a:cs typeface="+mn-cs"/>
              </a:rPr>
              <a:t>Pim</a:t>
            </a:r>
            <a:r>
              <a:rPr lang="en-GB" sz="1200" i="1" kern="1200" dirty="0" smtClean="0">
                <a:solidFill>
                  <a:schemeClr val="tx1"/>
                </a:solidFill>
                <a:effectLst/>
                <a:latin typeface="+mn-lt"/>
                <a:ea typeface="+mn-ea"/>
                <a:cs typeface="+mn-cs"/>
              </a:rPr>
              <a:t> Fortuyn and Theo van Gogh, but after the shocks, the saliency of the issue returns rapidly to much lower levels. The peaks in Spain are not related to such events. Austria is the only country where there has been a clear upward trend in salience. </a:t>
            </a:r>
            <a:endParaRPr lang="de-CH"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0600103-4640-4F7C-B411-C7E753D97CF0}" type="slidenum">
              <a:rPr lang="en-GB" smtClean="0"/>
              <a:t>4</a:t>
            </a:fld>
            <a:endParaRPr lang="en-GB"/>
          </a:p>
        </p:txBody>
      </p:sp>
    </p:spTree>
    <p:extLst>
      <p:ext uri="{BB962C8B-B14F-4D97-AF65-F5344CB8AC3E}">
        <p14:creationId xmlns:p14="http://schemas.microsoft.com/office/powerpoint/2010/main" val="65959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Within the overall theme of the project, we distinguished between claims made </a:t>
            </a:r>
            <a:r>
              <a:rPr lang="en-GB" sz="1200" i="1" kern="1200" dirty="0" err="1" smtClean="0">
                <a:solidFill>
                  <a:schemeClr val="tx1"/>
                </a:solidFill>
                <a:effectLst/>
                <a:latin typeface="+mn-lt"/>
                <a:ea typeface="+mn-ea"/>
                <a:cs typeface="+mn-cs"/>
              </a:rPr>
              <a:t>partaining</a:t>
            </a:r>
            <a:r>
              <a:rPr lang="en-GB" sz="1200" i="1" kern="1200" dirty="0" smtClean="0">
                <a:solidFill>
                  <a:schemeClr val="tx1"/>
                </a:solidFill>
                <a:effectLst/>
                <a:latin typeface="+mn-lt"/>
                <a:ea typeface="+mn-ea"/>
                <a:cs typeface="+mn-cs"/>
              </a:rPr>
              <a:t> to migration and claims pertaining to civic integration. Figure 3 shows the development in their relative weight over time. It demonstrates that the proportion of claims about migration decreased relative to the proportion of claims about migrant integration. This trend is fairly uniform across countries.</a:t>
            </a:r>
            <a:endParaRPr lang="de-CH"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0600103-4640-4F7C-B411-C7E753D97CF0}" type="slidenum">
              <a:rPr lang="en-GB" smtClean="0"/>
              <a:t>5</a:t>
            </a:fld>
            <a:endParaRPr lang="en-GB"/>
          </a:p>
        </p:txBody>
      </p:sp>
    </p:spTree>
    <p:extLst>
      <p:ext uri="{BB962C8B-B14F-4D97-AF65-F5344CB8AC3E}">
        <p14:creationId xmlns:p14="http://schemas.microsoft.com/office/powerpoint/2010/main" val="31481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a:ln/>
        </p:spPr>
      </p:sp>
      <p:sp>
        <p:nvSpPr>
          <p:cNvPr id="358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Who are the claim makers?</a:t>
            </a:r>
          </a:p>
          <a:p>
            <a:endParaRPr lang="de-DE"/>
          </a:p>
          <a:p>
            <a:r>
              <a:rPr lang="en-GB" i="1"/>
              <a:t>countries in the extent to which ministers and parliamentarians dominate the debate on immigration and civic integration. In Ireland and the UK, parties are much less prominent in the debate than in the other countries. </a:t>
            </a:r>
            <a:endParaRPr lang="de-DE"/>
          </a:p>
          <a:p>
            <a:endParaRPr lang="de-DE"/>
          </a:p>
        </p:txBody>
      </p:sp>
      <p:sp>
        <p:nvSpPr>
          <p:cNvPr id="35843" name="Datumsplatzhalt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굴림" charset="0"/>
                <a:cs typeface="굴림" charset="0"/>
              </a:defRPr>
            </a:lvl1pPr>
            <a:lvl2pPr marL="742950" indent="-285750" eaLnBrk="0" hangingPunct="0">
              <a:defRPr kumimoji="1" sz="1200">
                <a:solidFill>
                  <a:schemeClr val="tx1"/>
                </a:solidFill>
                <a:latin typeface="Arial" charset="0"/>
                <a:ea typeface="굴림" charset="0"/>
                <a:cs typeface="굴림" charset="0"/>
              </a:defRPr>
            </a:lvl2pPr>
            <a:lvl3pPr marL="1143000" indent="-228600" eaLnBrk="0" hangingPunct="0">
              <a:defRPr kumimoji="1" sz="1200">
                <a:solidFill>
                  <a:schemeClr val="tx1"/>
                </a:solidFill>
                <a:latin typeface="Arial" charset="0"/>
                <a:ea typeface="굴림" charset="0"/>
                <a:cs typeface="굴림" charset="0"/>
              </a:defRPr>
            </a:lvl3pPr>
            <a:lvl4pPr marL="1600200" indent="-228600" eaLnBrk="0" hangingPunct="0">
              <a:defRPr kumimoji="1" sz="1200">
                <a:solidFill>
                  <a:schemeClr val="tx1"/>
                </a:solidFill>
                <a:latin typeface="Arial" charset="0"/>
                <a:ea typeface="굴림" charset="0"/>
                <a:cs typeface="굴림" charset="0"/>
              </a:defRPr>
            </a:lvl4pPr>
            <a:lvl5pPr marL="2057400" indent="-228600" eaLnBrk="0" hangingPunct="0">
              <a:defRPr kumimoji="1" sz="1200">
                <a:solidFill>
                  <a:schemeClr val="tx1"/>
                </a:solidFill>
                <a:latin typeface="Arial" charset="0"/>
                <a:ea typeface="굴림" charset="0"/>
                <a:cs typeface="굴림" charset="0"/>
              </a:defRPr>
            </a:lvl5pPr>
            <a:lvl6pPr marL="25146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6pPr>
            <a:lvl7pPr marL="29718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7pPr>
            <a:lvl8pPr marL="34290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8pPr>
            <a:lvl9pPr marL="38862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9pPr>
          </a:lstStyle>
          <a:p>
            <a:pPr eaLnBrk="1" hangingPunct="1"/>
            <a:fld id="{C2C58963-2164-7D43-B5F3-3A8392DFE7A6}" type="datetime1">
              <a:rPr kumimoji="0" lang="fr-FR" altLang="ko-KR"/>
              <a:pPr eaLnBrk="1" hangingPunct="1"/>
              <a:t>10.02.16</a:t>
            </a:fld>
            <a:endParaRPr kumimoji="0" lang="fr-FR" altLang="ko-KR"/>
          </a:p>
        </p:txBody>
      </p:sp>
      <p:sp>
        <p:nvSpPr>
          <p:cNvPr id="35844" name="Fußzeilenplatzhalt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굴림" charset="0"/>
                <a:cs typeface="굴림" charset="0"/>
              </a:defRPr>
            </a:lvl1pPr>
            <a:lvl2pPr marL="742950" indent="-285750" eaLnBrk="0" hangingPunct="0">
              <a:defRPr kumimoji="1" sz="1200">
                <a:solidFill>
                  <a:schemeClr val="tx1"/>
                </a:solidFill>
                <a:latin typeface="Arial" charset="0"/>
                <a:ea typeface="굴림" charset="0"/>
                <a:cs typeface="굴림" charset="0"/>
              </a:defRPr>
            </a:lvl2pPr>
            <a:lvl3pPr marL="1143000" indent="-228600" eaLnBrk="0" hangingPunct="0">
              <a:defRPr kumimoji="1" sz="1200">
                <a:solidFill>
                  <a:schemeClr val="tx1"/>
                </a:solidFill>
                <a:latin typeface="Arial" charset="0"/>
                <a:ea typeface="굴림" charset="0"/>
                <a:cs typeface="굴림" charset="0"/>
              </a:defRPr>
            </a:lvl3pPr>
            <a:lvl4pPr marL="1600200" indent="-228600" eaLnBrk="0" hangingPunct="0">
              <a:defRPr kumimoji="1" sz="1200">
                <a:solidFill>
                  <a:schemeClr val="tx1"/>
                </a:solidFill>
                <a:latin typeface="Arial" charset="0"/>
                <a:ea typeface="굴림" charset="0"/>
                <a:cs typeface="굴림" charset="0"/>
              </a:defRPr>
            </a:lvl4pPr>
            <a:lvl5pPr marL="2057400" indent="-228600" eaLnBrk="0" hangingPunct="0">
              <a:defRPr kumimoji="1" sz="1200">
                <a:solidFill>
                  <a:schemeClr val="tx1"/>
                </a:solidFill>
                <a:latin typeface="Arial" charset="0"/>
                <a:ea typeface="굴림" charset="0"/>
                <a:cs typeface="굴림" charset="0"/>
              </a:defRPr>
            </a:lvl5pPr>
            <a:lvl6pPr marL="25146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6pPr>
            <a:lvl7pPr marL="29718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7pPr>
            <a:lvl8pPr marL="34290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8pPr>
            <a:lvl9pPr marL="38862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9pPr>
          </a:lstStyle>
          <a:p>
            <a:pPr eaLnBrk="1" hangingPunct="1"/>
            <a:r>
              <a:rPr kumimoji="0" lang="fr-FR"/>
              <a:t>Prénom Nom</a:t>
            </a:r>
          </a:p>
        </p:txBody>
      </p:sp>
      <p:sp>
        <p:nvSpPr>
          <p:cNvPr id="35845" name="Foliennummernplatzhalt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굴림" charset="0"/>
                <a:cs typeface="굴림" charset="0"/>
              </a:defRPr>
            </a:lvl1pPr>
            <a:lvl2pPr marL="742950" indent="-285750" eaLnBrk="0" hangingPunct="0">
              <a:defRPr kumimoji="1" sz="1200">
                <a:solidFill>
                  <a:schemeClr val="tx1"/>
                </a:solidFill>
                <a:latin typeface="Arial" charset="0"/>
                <a:ea typeface="굴림" charset="0"/>
                <a:cs typeface="굴림" charset="0"/>
              </a:defRPr>
            </a:lvl2pPr>
            <a:lvl3pPr marL="1143000" indent="-228600" eaLnBrk="0" hangingPunct="0">
              <a:defRPr kumimoji="1" sz="1200">
                <a:solidFill>
                  <a:schemeClr val="tx1"/>
                </a:solidFill>
                <a:latin typeface="Arial" charset="0"/>
                <a:ea typeface="굴림" charset="0"/>
                <a:cs typeface="굴림" charset="0"/>
              </a:defRPr>
            </a:lvl3pPr>
            <a:lvl4pPr marL="1600200" indent="-228600" eaLnBrk="0" hangingPunct="0">
              <a:defRPr kumimoji="1" sz="1200">
                <a:solidFill>
                  <a:schemeClr val="tx1"/>
                </a:solidFill>
                <a:latin typeface="Arial" charset="0"/>
                <a:ea typeface="굴림" charset="0"/>
                <a:cs typeface="굴림" charset="0"/>
              </a:defRPr>
            </a:lvl4pPr>
            <a:lvl5pPr marL="2057400" indent="-228600" eaLnBrk="0" hangingPunct="0">
              <a:defRPr kumimoji="1" sz="1200">
                <a:solidFill>
                  <a:schemeClr val="tx1"/>
                </a:solidFill>
                <a:latin typeface="Arial" charset="0"/>
                <a:ea typeface="굴림" charset="0"/>
                <a:cs typeface="굴림" charset="0"/>
              </a:defRPr>
            </a:lvl5pPr>
            <a:lvl6pPr marL="25146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6pPr>
            <a:lvl7pPr marL="29718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7pPr>
            <a:lvl8pPr marL="34290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8pPr>
            <a:lvl9pPr marL="3886200" indent="-228600" eaLnBrk="0" fontAlgn="base" latinLnBrk="1" hangingPunct="0">
              <a:spcBef>
                <a:spcPct val="0"/>
              </a:spcBef>
              <a:spcAft>
                <a:spcPct val="0"/>
              </a:spcAft>
              <a:defRPr kumimoji="1" sz="1200">
                <a:solidFill>
                  <a:schemeClr val="tx1"/>
                </a:solidFill>
                <a:latin typeface="Arial" charset="0"/>
                <a:ea typeface="굴림" charset="0"/>
                <a:cs typeface="굴림" charset="0"/>
              </a:defRPr>
            </a:lvl9pPr>
          </a:lstStyle>
          <a:p>
            <a:pPr eaLnBrk="1" hangingPunct="1"/>
            <a:fld id="{6A0EF4D7-B969-2649-880C-D9B45CB4912A}" type="slidenum">
              <a:rPr kumimoji="0" lang="fr-FR" altLang="ko-KR"/>
              <a:pPr eaLnBrk="1" hangingPunct="1"/>
              <a:t>6</a:t>
            </a:fld>
            <a:endParaRPr kumimoji="0" lang="fr-FR"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de-CH" sz="1400" kern="1200" dirty="0" smtClean="0">
                <a:solidFill>
                  <a:schemeClr val="tx1"/>
                </a:solidFill>
                <a:effectLst/>
                <a:latin typeface="+mn-lt"/>
                <a:ea typeface="+mn-ea"/>
                <a:cs typeface="+mn-cs"/>
              </a:rPr>
              <a:t>Der Ruf </a:t>
            </a:r>
            <a:r>
              <a:rPr lang="de-CH" sz="1400" kern="1200" dirty="0" smtClean="0">
                <a:solidFill>
                  <a:srgbClr val="FFFF00"/>
                </a:solidFill>
                <a:effectLst/>
                <a:latin typeface="+mn-lt"/>
                <a:ea typeface="+mn-ea"/>
                <a:cs typeface="+mn-cs"/>
              </a:rPr>
              <a:t>als Hort der Freiheit </a:t>
            </a:r>
            <a:r>
              <a:rPr lang="de-CH" sz="1400" kern="1200" dirty="0" smtClean="0">
                <a:solidFill>
                  <a:schemeClr val="tx1"/>
                </a:solidFill>
                <a:effectLst/>
                <a:latin typeface="+mn-lt"/>
                <a:ea typeface="+mn-ea"/>
                <a:cs typeface="+mn-cs"/>
              </a:rPr>
              <a:t>wirkte in verschiedenen historischen Phasen anziehend auf Menschen in anderen Teilen Europas, die Zuflucht vor Verfolgung, aber auch eine neue wirtschaftliche und geistig-politische Heimstätte suchten.</a:t>
            </a:r>
          </a:p>
          <a:p>
            <a:endParaRPr lang="de-CH" sz="14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Protestantische Glaubensflüchtlinge gehörten zu den ersten, die im sechzehnten und siebzehnten Jahrhundert im Gefolge der </a:t>
            </a:r>
            <a:r>
              <a:rPr lang="de-CH" sz="1200" kern="1200" dirty="0" err="1" smtClean="0">
                <a:solidFill>
                  <a:schemeClr val="tx1"/>
                </a:solidFill>
                <a:effectLst/>
                <a:latin typeface="+mn-lt"/>
                <a:ea typeface="+mn-ea"/>
                <a:cs typeface="+mn-cs"/>
              </a:rPr>
              <a:t>Bartholomäusnacht</a:t>
            </a:r>
            <a:r>
              <a:rPr lang="de-CH" sz="1200" kern="1200" dirty="0" smtClean="0">
                <a:solidFill>
                  <a:schemeClr val="tx1"/>
                </a:solidFill>
                <a:effectLst/>
                <a:latin typeface="+mn-lt"/>
                <a:ea typeface="+mn-ea"/>
                <a:cs typeface="+mn-cs"/>
              </a:rPr>
              <a:t> und des Dreissigjährigen Kriegs Schutz in Genf, Bern und Zürich erbaten und bald ihren Platz in der politischen, kulturellen und wirtschaftlichen Elite des Landes fanden.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Das Know-how dieser oft hoch qualifizierten Zuwanderer brachte insbesondere dem Handel, dem Bankwesen sowie der Seiden- und Leinenherstellung wichtige Impulse.</a:t>
            </a:r>
            <a:r>
              <a:rPr lang="de-DE" sz="1400" dirty="0" smtClean="0">
                <a:effectLst/>
              </a:rPr>
              <a:t> </a:t>
            </a:r>
            <a:endParaRPr lang="de-D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11</a:t>
            </a:fld>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Insbesondere in der Periode zwischen 1888 und 1914 stieg die Zahl der Ausländer rasant an. Zwischen 1888 und 1919 verdoppelte sich die Zahl der Deutschen von 112'000 auf 220'000, während die italienische Gemeinde zwischen 1900 und 1910 von 117'000 auf 203'000 wuchs (siehe Holmes 1988: 15) </a:t>
            </a:r>
            <a:endParaRPr lang="de-DE"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12</a:t>
            </a:fld>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Freizügigkeit &gt; </a:t>
            </a:r>
            <a:endParaRPr lang="de-CH" sz="1200" dirty="0" smtClean="0"/>
          </a:p>
          <a:p>
            <a:r>
              <a:rPr lang="de-CH" sz="1200" dirty="0" smtClean="0"/>
              <a:t>Die zahlreichen ausländischen Arbeitskräfte haben den Gotthardtunnelbau oder auch den </a:t>
            </a:r>
            <a:r>
              <a:rPr lang="de-CH" sz="1200" dirty="0" err="1" smtClean="0"/>
              <a:t>Simplontunnelbau</a:t>
            </a:r>
            <a:r>
              <a:rPr lang="de-DE" sz="1200" dirty="0" smtClean="0"/>
              <a:t> </a:t>
            </a:r>
            <a:r>
              <a:rPr lang="de-DE" sz="1200" dirty="0" smtClean="0"/>
              <a:t>ermöglicht</a:t>
            </a:r>
          </a:p>
          <a:p>
            <a:endParaRPr lang="de-DE" sz="1200" dirty="0" smtClean="0"/>
          </a:p>
          <a:p>
            <a:r>
              <a:rPr lang="de-CH" sz="1200" dirty="0" smtClean="0"/>
              <a:t>Dank des Abkommens von 1868 zwischen der Schweiz und Italien dürfen die Bürger Italiens, sowie ihre Familien in die Schweiz einwandern und hier arbeiten. </a:t>
            </a:r>
          </a:p>
          <a:p>
            <a:endParaRPr lang="de-CH" sz="1200" dirty="0" smtClean="0"/>
          </a:p>
          <a:p>
            <a:r>
              <a:rPr lang="de-CH" sz="1200" dirty="0" smtClean="0"/>
              <a:t>Die zahlreichen ausländischen Arbeitskräfte haben den Gotthardtunnelbau oder auch den </a:t>
            </a:r>
            <a:r>
              <a:rPr lang="de-CH" sz="1200" dirty="0" err="1" smtClean="0"/>
              <a:t>Simplontunnelbau</a:t>
            </a:r>
            <a:r>
              <a:rPr lang="de-DE" sz="1200" dirty="0" smtClean="0"/>
              <a:t> ermöglicht</a:t>
            </a:r>
          </a:p>
          <a:p>
            <a:endParaRPr lang="de-DE" sz="1200" dirty="0" smtClean="0"/>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13</a:t>
            </a:fld>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de-CH" sz="1200" kern="1200" dirty="0" smtClean="0">
                <a:solidFill>
                  <a:schemeClr val="tx1"/>
                </a:solidFill>
                <a:effectLst/>
                <a:latin typeface="+mn-lt"/>
                <a:ea typeface="+mn-ea"/>
                <a:cs typeface="+mn-cs"/>
              </a:rPr>
              <a:t>Grundsätzlich war die Migrationspolitik der Schweiz bis zum ersten Weltkrieg durch ein liberales Regime gekennzeichnet, aber mit dem Aufkommen des Nationalismus in Europa verebbte auch in der Schweiz gegen Ende des neunzehnten Jahrhunderts die liberaldemokratische Strömung. Auf der Suche nach einer gefestigten Identität im europäischen Raum vertraute die Schweiz auf die Beschwörung einer durch Schlachten gestählten Vergangenheit und auf die Behauptung urschweizerischer Eigenheiten. Dies war auch als Kritik an die stetig zunehmende Urbanisierung des Landes zu verstehen. Städte wurden als</a:t>
            </a:r>
            <a:r>
              <a:rPr lang="de-CH" sz="1200" kern="1200" baseline="0" dirty="0" smtClean="0">
                <a:solidFill>
                  <a:schemeClr val="tx1"/>
                </a:solidFill>
                <a:effectLst/>
                <a:latin typeface="+mn-lt"/>
                <a:ea typeface="+mn-ea"/>
                <a:cs typeface="+mn-cs"/>
              </a:rPr>
              <a:t> Brutstätten Sitten zersetzender Lebensformen gesehen. Urbanisierung hiess auch immer, die Fremdenfrage zu thematisieren. Gegenüber einer als Invasion gedeuteten „Überfremdung“ und dem bedrohten Verlust bäurischer Werte schien wie im Bild geschildert eine Selbstverteidigung gerechtfertigt.</a:t>
            </a:r>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14</a:t>
            </a:fld>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Bild 1"/>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2261939"/>
            <a:ext cx="8208912" cy="2175173"/>
          </a:xfrm>
        </p:spPr>
        <p:txBody>
          <a:bodyPr anchor="t">
            <a:normAutofit/>
          </a:bodyPr>
          <a:lstStyle>
            <a:lvl1pPr algn="l">
              <a:defRPr sz="3600" b="1">
                <a:latin typeface="Arial" panose="020B0604020202020204" pitchFamily="34" charset="0"/>
                <a:cs typeface="Arial" panose="020B0604020202020204" pitchFamily="34" charset="0"/>
              </a:defRPr>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Subtitle 2"/>
          <p:cNvSpPr>
            <a:spLocks noGrp="1"/>
          </p:cNvSpPr>
          <p:nvPr>
            <p:ph type="subTitle" idx="1"/>
          </p:nvPr>
        </p:nvSpPr>
        <p:spPr>
          <a:xfrm>
            <a:off x="467544" y="5157192"/>
            <a:ext cx="8208912" cy="481608"/>
          </a:xfrm>
        </p:spPr>
        <p:txBody>
          <a:bodyPr>
            <a:noAutofit/>
          </a:bodyPr>
          <a:lstStyle>
            <a:lvl1pPr marL="0" indent="0" algn="l">
              <a:buNone/>
              <a:defRPr sz="28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noProof="0" dirty="0" smtClean="0"/>
              <a:t>Click to </a:t>
            </a:r>
            <a:r>
              <a:rPr lang="fr-CH" noProof="0" dirty="0" err="1" smtClean="0"/>
              <a:t>edit</a:t>
            </a:r>
            <a:r>
              <a:rPr lang="fr-CH" noProof="0" dirty="0" smtClean="0"/>
              <a:t> Master </a:t>
            </a:r>
            <a:r>
              <a:rPr lang="fr-CH" noProof="0" dirty="0" err="1" smtClean="0"/>
              <a:t>subtitle</a:t>
            </a:r>
            <a:r>
              <a:rPr lang="fr-CH" noProof="0" dirty="0" smtClean="0"/>
              <a:t> style</a:t>
            </a:r>
            <a:endParaRPr lang="fr-CH" noProof="0" dirty="0"/>
          </a:p>
        </p:txBody>
      </p:sp>
      <p:sp>
        <p:nvSpPr>
          <p:cNvPr id="4" name="Date Placeholder 3"/>
          <p:cNvSpPr>
            <a:spLocks noGrp="1"/>
          </p:cNvSpPr>
          <p:nvPr>
            <p:ph type="dt" sz="half" idx="10"/>
          </p:nvPr>
        </p:nvSpPr>
        <p:spPr/>
        <p:txBody>
          <a:bodyPr/>
          <a:lstStyle/>
          <a:p>
            <a:fld id="{F49657DD-8111-4B04-B106-3313AACF0884}" type="datetime1">
              <a:rPr lang="en-GB" smtClean="0"/>
              <a:t>10.02.16</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dirty="0"/>
          </a:p>
        </p:txBody>
      </p:sp>
    </p:spTree>
    <p:extLst>
      <p:ext uri="{BB962C8B-B14F-4D97-AF65-F5344CB8AC3E}">
        <p14:creationId xmlns:p14="http://schemas.microsoft.com/office/powerpoint/2010/main" val="21797497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16B1-E722-48ED-A363-D40924528969}" type="datetime1">
              <a:rPr lang="en-GB" smtClean="0"/>
              <a:t>10.02.16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2C5F9-7D0E-4DA6-840E-629828DA72AA}" type="slidenum">
              <a:rPr lang="en-GB" smtClean="0"/>
              <a:t>‹Nr.›</a:t>
            </a:fld>
            <a:endParaRPr lang="en-GB"/>
          </a:p>
        </p:txBody>
      </p:sp>
      <p:sp>
        <p:nvSpPr>
          <p:cNvPr id="5" name="Rectangle 4"/>
          <p:cNvSpPr/>
          <p:nvPr userDrawn="1"/>
        </p:nvSpPr>
        <p:spPr>
          <a:xfrm>
            <a:off x="611560" y="2636912"/>
            <a:ext cx="4572000" cy="1015663"/>
          </a:xfrm>
          <a:prstGeom prst="rect">
            <a:avLst/>
          </a:prstGeom>
        </p:spPr>
        <p:txBody>
          <a:bodyPr>
            <a:spAutoFit/>
          </a:bodyPr>
          <a:lstStyle/>
          <a:p>
            <a:pPr>
              <a:spcBef>
                <a:spcPct val="0"/>
              </a:spcBef>
            </a:pPr>
            <a:r>
              <a:rPr lang="de-CH" altLang="fr-FR" sz="2000" dirty="0" smtClean="0">
                <a:latin typeface="Arial" charset="0"/>
                <a:cs typeface="Arial" charset="0"/>
              </a:rPr>
              <a:t>Institut SFM</a:t>
            </a:r>
          </a:p>
          <a:p>
            <a:pPr>
              <a:spcBef>
                <a:spcPct val="0"/>
              </a:spcBef>
            </a:pPr>
            <a:r>
              <a:rPr lang="de-CH" altLang="fr-FR" sz="2000" dirty="0" err="1" smtClean="0">
                <a:latin typeface="Arial" charset="0"/>
                <a:cs typeface="Arial" charset="0"/>
              </a:rPr>
              <a:t>Faubourg</a:t>
            </a:r>
            <a:r>
              <a:rPr lang="de-CH" altLang="fr-FR" sz="2000" dirty="0" smtClean="0">
                <a:latin typeface="Arial" charset="0"/>
                <a:cs typeface="Arial" charset="0"/>
              </a:rPr>
              <a:t> de l</a:t>
            </a:r>
            <a:r>
              <a:rPr lang="de-CH" altLang="de-DE" sz="2000" dirty="0" smtClean="0">
                <a:latin typeface="Arial" charset="0"/>
                <a:cs typeface="Arial" charset="0"/>
              </a:rPr>
              <a:t>’</a:t>
            </a:r>
            <a:r>
              <a:rPr lang="de-CH" altLang="fr-FR" sz="2000" dirty="0" smtClean="0">
                <a:latin typeface="Arial" charset="0"/>
                <a:cs typeface="Arial" charset="0"/>
              </a:rPr>
              <a:t>Hôpital 106</a:t>
            </a:r>
          </a:p>
          <a:p>
            <a:pPr>
              <a:spcBef>
                <a:spcPct val="0"/>
              </a:spcBef>
            </a:pPr>
            <a:r>
              <a:rPr lang="de-CH" altLang="fr-FR" sz="2000" dirty="0" smtClean="0">
                <a:latin typeface="Arial" charset="0"/>
                <a:cs typeface="Arial" charset="0"/>
              </a:rPr>
              <a:t>2000 Neuchâtel, Suisse</a:t>
            </a:r>
          </a:p>
        </p:txBody>
      </p:sp>
      <p:sp>
        <p:nvSpPr>
          <p:cNvPr id="8" name="Rectangle 7"/>
          <p:cNvSpPr/>
          <p:nvPr userDrawn="1"/>
        </p:nvSpPr>
        <p:spPr>
          <a:xfrm>
            <a:off x="611560" y="4869160"/>
            <a:ext cx="4572000" cy="400110"/>
          </a:xfrm>
          <a:prstGeom prst="rect">
            <a:avLst/>
          </a:prstGeom>
        </p:spPr>
        <p:txBody>
          <a:bodyPr>
            <a:spAutoFit/>
          </a:bodyPr>
          <a:lstStyle/>
          <a:p>
            <a:pPr>
              <a:spcBef>
                <a:spcPct val="0"/>
              </a:spcBef>
            </a:pPr>
            <a:r>
              <a:rPr lang="de-CH" altLang="fr-FR" sz="2000" dirty="0" smtClean="0">
                <a:latin typeface="Arial" charset="0"/>
                <a:cs typeface="Arial" charset="0"/>
              </a:rPr>
              <a:t>www.migration-population.ch</a:t>
            </a:r>
          </a:p>
        </p:txBody>
      </p:sp>
    </p:spTree>
    <p:extLst>
      <p:ext uri="{BB962C8B-B14F-4D97-AF65-F5344CB8AC3E}">
        <p14:creationId xmlns:p14="http://schemas.microsoft.com/office/powerpoint/2010/main" val="157961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08740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cxnSp>
        <p:nvCxnSpPr>
          <p:cNvPr id="4" name="Connecteur droit 9"/>
          <p:cNvCxnSpPr/>
          <p:nvPr userDrawn="1"/>
        </p:nvCxnSpPr>
        <p:spPr>
          <a:xfrm>
            <a:off x="323528" y="1700808"/>
            <a:ext cx="835183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Espace réservé du texte 5"/>
          <p:cNvSpPr>
            <a:spLocks noGrp="1"/>
          </p:cNvSpPr>
          <p:nvPr>
            <p:ph type="body" sz="quarter" idx="10"/>
          </p:nvPr>
        </p:nvSpPr>
        <p:spPr>
          <a:xfrm>
            <a:off x="323528" y="1844824"/>
            <a:ext cx="8352928" cy="4321027"/>
          </a:xfrm>
          <a:prstGeom prst="rect">
            <a:avLst/>
          </a:prstGeom>
        </p:spPr>
        <p:txBody>
          <a:bodyPr/>
          <a:lstStyle>
            <a:lvl1pPr>
              <a:defRPr sz="3200">
                <a:solidFill>
                  <a:srgbClr val="004C7D"/>
                </a:solidFill>
                <a:latin typeface="Arial" pitchFamily="34" charset="0"/>
                <a:cs typeface="Arial" pitchFamily="34" charset="0"/>
              </a:defRPr>
            </a:lvl1pPr>
            <a:lvl2pPr>
              <a:buFont typeface="Courier New" pitchFamily="49" charset="0"/>
              <a:buChar char="o"/>
              <a:defRPr sz="2800">
                <a:solidFill>
                  <a:srgbClr val="004C7D"/>
                </a:solidFill>
                <a:latin typeface="Arial" pitchFamily="34" charset="0"/>
                <a:cs typeface="Arial" pitchFamily="34" charset="0"/>
              </a:defRPr>
            </a:lvl2pPr>
            <a:lvl3pPr>
              <a:buFont typeface="Wingdings" pitchFamily="2" charset="2"/>
              <a:buChar char="§"/>
              <a:defRPr sz="2400">
                <a:solidFill>
                  <a:srgbClr val="004C7D"/>
                </a:solidFill>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0" name="Espace réservé du contenu 9"/>
          <p:cNvSpPr>
            <a:spLocks noGrp="1"/>
          </p:cNvSpPr>
          <p:nvPr>
            <p:ph sz="quarter" idx="11" hasCustomPrompt="1"/>
          </p:nvPr>
        </p:nvSpPr>
        <p:spPr>
          <a:xfrm>
            <a:off x="323528" y="980728"/>
            <a:ext cx="7345511" cy="720080"/>
          </a:xfrm>
          <a:prstGeom prst="rect">
            <a:avLst/>
          </a:prstGeom>
        </p:spPr>
        <p:txBody>
          <a:bodyPr/>
          <a:lstStyle>
            <a:lvl1pPr>
              <a:buNone/>
              <a:defRPr sz="3600" b="1" baseline="0">
                <a:solidFill>
                  <a:srgbClr val="004C7D"/>
                </a:solidFill>
                <a:latin typeface="Arial" pitchFamily="34" charset="0"/>
                <a:cs typeface="Arial" pitchFamily="34" charset="0"/>
              </a:defRPr>
            </a:lvl1pPr>
          </a:lstStyle>
          <a:p>
            <a:pPr lvl="0"/>
            <a:r>
              <a:rPr lang="fr-FR" dirty="0" smtClean="0"/>
              <a:t>Cliquez pour modifier les styles</a:t>
            </a:r>
          </a:p>
        </p:txBody>
      </p:sp>
    </p:spTree>
    <p:extLst>
      <p:ext uri="{BB962C8B-B14F-4D97-AF65-F5344CB8AC3E}">
        <p14:creationId xmlns:p14="http://schemas.microsoft.com/office/powerpoint/2010/main" val="21710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3850" y="141288"/>
            <a:ext cx="8496300" cy="1143000"/>
          </a:xfrm>
        </p:spPr>
        <p:txBody>
          <a:bodyPr/>
          <a:lstStyle/>
          <a:p>
            <a:r>
              <a:rPr lang="fr-FR" smtClean="0"/>
              <a:t>Cliquez pour modifier le style du titre</a:t>
            </a:r>
            <a:endParaRPr lang="en-GB"/>
          </a:p>
        </p:txBody>
      </p:sp>
      <p:sp>
        <p:nvSpPr>
          <p:cNvPr id="3" name="Espace réservé du texte 2"/>
          <p:cNvSpPr>
            <a:spLocks noGrp="1"/>
          </p:cNvSpPr>
          <p:nvPr>
            <p:ph type="body" sz="half" idx="1"/>
          </p:nvPr>
        </p:nvSpPr>
        <p:spPr>
          <a:xfrm>
            <a:off x="323850" y="1341438"/>
            <a:ext cx="4171950" cy="4895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341438"/>
            <a:ext cx="4171950" cy="4895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5"/>
          <p:cNvSpPr>
            <a:spLocks noGrp="1" noChangeArrowheads="1"/>
          </p:cNvSpPr>
          <p:nvPr>
            <p:ph type="ftr" sz="quarter" idx="10"/>
          </p:nvPr>
        </p:nvSpPr>
        <p:spPr>
          <a:ln/>
        </p:spPr>
        <p:txBody>
          <a:bodyPr/>
          <a:lstStyle>
            <a:lvl1pPr>
              <a:defRPr/>
            </a:lvl1pPr>
          </a:lstStyle>
          <a:p>
            <a:r>
              <a:rPr lang="fr-FR" altLang="ko-KR"/>
              <a:t>Prénom Nom / </a:t>
            </a:r>
            <a:fld id="{A04EAD15-970D-5045-9E53-C448B743EF4F}" type="datetime3">
              <a:rPr lang="fr-FR" altLang="ko-KR"/>
              <a:pPr/>
              <a:t>10 Februar 2016</a:t>
            </a:fld>
            <a:endParaRPr lang="fr-FR" altLang="ko-KR"/>
          </a:p>
        </p:txBody>
      </p:sp>
      <p:sp>
        <p:nvSpPr>
          <p:cNvPr id="6" name="Rectangle 6"/>
          <p:cNvSpPr>
            <a:spLocks noGrp="1" noChangeArrowheads="1"/>
          </p:cNvSpPr>
          <p:nvPr>
            <p:ph type="sldNum" sz="quarter" idx="11"/>
          </p:nvPr>
        </p:nvSpPr>
        <p:spPr>
          <a:ln/>
        </p:spPr>
        <p:txBody>
          <a:bodyPr/>
          <a:lstStyle>
            <a:lvl1pPr>
              <a:defRPr/>
            </a:lvl1pPr>
          </a:lstStyle>
          <a:p>
            <a:r>
              <a:rPr lang="fr-FR"/>
              <a:t>- </a:t>
            </a:r>
            <a:fld id="{728CE2B7-6EE9-2A4D-9CA3-90ABEA4760C1}" type="slidenum">
              <a:rPr lang="fr-FR"/>
              <a:pPr/>
              <a:t>‹Nr.›</a:t>
            </a:fld>
            <a:r>
              <a:rPr lang="fr-FR"/>
              <a:t> -</a:t>
            </a:r>
          </a:p>
        </p:txBody>
      </p:sp>
    </p:spTree>
    <p:extLst>
      <p:ext uri="{BB962C8B-B14F-4D97-AF65-F5344CB8AC3E}">
        <p14:creationId xmlns:p14="http://schemas.microsoft.com/office/powerpoint/2010/main" val="344163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7992888" cy="576064"/>
          </a:xfrm>
        </p:spPr>
        <p:txBody>
          <a:bodyPr>
            <a:normAutofit/>
          </a:bodyPr>
          <a:lstStyle>
            <a:lvl1pPr>
              <a:defRPr sz="2800"/>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idx="1"/>
          </p:nvPr>
        </p:nvSpPr>
        <p:spPr>
          <a:xfrm>
            <a:off x="611560" y="2276872"/>
            <a:ext cx="7992888" cy="3849291"/>
          </a:xfrm>
        </p:spPr>
        <p:txBody>
          <a:bodyPr>
            <a:normAutofit/>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10"/>
          </p:nvPr>
        </p:nvSpPr>
        <p:spPr/>
        <p:txBody>
          <a:bodyPr/>
          <a:lstStyle/>
          <a:p>
            <a:fld id="{CEBD634A-45D6-41E0-A303-3E5506DBF76F}" type="datetime1">
              <a:rPr lang="en-GB" smtClean="0"/>
              <a:t>10.02.16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8FD2C5F9-7D0E-4DA6-840E-629828DA72AA}" type="slidenum">
              <a:rPr lang="en-GB" smtClean="0"/>
              <a:pPr/>
              <a:t>‹Nr.›</a:t>
            </a:fld>
            <a:endParaRPr lang="en-GB" dirty="0"/>
          </a:p>
        </p:txBody>
      </p:sp>
    </p:spTree>
    <p:extLst>
      <p:ext uri="{BB962C8B-B14F-4D97-AF65-F5344CB8AC3E}">
        <p14:creationId xmlns:p14="http://schemas.microsoft.com/office/powerpoint/2010/main" val="11810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Text Placeholder 2"/>
          <p:cNvSpPr>
            <a:spLocks noGrp="1"/>
          </p:cNvSpPr>
          <p:nvPr>
            <p:ph type="body" idx="1"/>
          </p:nvPr>
        </p:nvSpPr>
        <p:spPr>
          <a:xfrm>
            <a:off x="722313" y="3933056"/>
            <a:ext cx="7772400" cy="47384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4" name="Date Placeholder 3"/>
          <p:cNvSpPr>
            <a:spLocks noGrp="1"/>
          </p:cNvSpPr>
          <p:nvPr>
            <p:ph type="dt" sz="half" idx="10"/>
          </p:nvPr>
        </p:nvSpPr>
        <p:spPr/>
        <p:txBody>
          <a:bodyPr/>
          <a:lstStyle/>
          <a:p>
            <a:fld id="{C1D92ECD-EF0D-4699-8EA7-C6389C87E432}" type="datetime1">
              <a:rPr lang="fr-CH" noProof="0" smtClean="0"/>
              <a:t>10.02.16</a:t>
            </a:fld>
            <a:endParaRPr lang="fr-CH" noProof="0"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325735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sz="half" idx="1"/>
          </p:nvPr>
        </p:nvSpPr>
        <p:spPr>
          <a:xfrm>
            <a:off x="611560" y="2276872"/>
            <a:ext cx="3884240" cy="3849291"/>
          </a:xfrm>
        </p:spPr>
        <p:txBody>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Content Placeholder 3"/>
          <p:cNvSpPr>
            <a:spLocks noGrp="1"/>
          </p:cNvSpPr>
          <p:nvPr>
            <p:ph sz="half" idx="2"/>
          </p:nvPr>
        </p:nvSpPr>
        <p:spPr>
          <a:xfrm>
            <a:off x="4648200" y="2276872"/>
            <a:ext cx="3956248" cy="3849291"/>
          </a:xfrm>
        </p:spPr>
        <p:txBody>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5" name="Date Placeholder 4"/>
          <p:cNvSpPr>
            <a:spLocks noGrp="1"/>
          </p:cNvSpPr>
          <p:nvPr>
            <p:ph type="dt" sz="half" idx="10"/>
          </p:nvPr>
        </p:nvSpPr>
        <p:spPr/>
        <p:txBody>
          <a:bodyPr/>
          <a:lstStyle/>
          <a:p>
            <a:fld id="{D20BA7C3-50C5-481E-9D53-C212170E3B1F}" type="datetime1">
              <a:rPr lang="en-GB" smtClean="0"/>
              <a:t>10.02.16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262358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Date Placeholder 2"/>
          <p:cNvSpPr>
            <a:spLocks noGrp="1"/>
          </p:cNvSpPr>
          <p:nvPr>
            <p:ph type="dt" sz="half" idx="10"/>
          </p:nvPr>
        </p:nvSpPr>
        <p:spPr/>
        <p:txBody>
          <a:bodyPr/>
          <a:lstStyle/>
          <a:p>
            <a:fld id="{906D38A2-5666-4064-B854-5B580B2D4220}" type="datetime1">
              <a:rPr lang="en-GB" smtClean="0"/>
              <a:t>10.02.16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105287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16B1-E722-48ED-A363-D40924528969}" type="datetime1">
              <a:rPr lang="en-GB" smtClean="0"/>
              <a:t>10.02.16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65121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560" y="2272600"/>
            <a:ext cx="2864297" cy="1162050"/>
          </a:xfrm>
        </p:spPr>
        <p:txBody>
          <a:bodyPr anchor="b"/>
          <a:lstStyle>
            <a:lvl1pPr algn="l">
              <a:defRPr sz="2000" b="1"/>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idx="1"/>
          </p:nvPr>
        </p:nvSpPr>
        <p:spPr>
          <a:xfrm>
            <a:off x="3575050" y="2276872"/>
            <a:ext cx="5111750" cy="38492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Text Placeholder 3"/>
          <p:cNvSpPr>
            <a:spLocks noGrp="1"/>
          </p:cNvSpPr>
          <p:nvPr>
            <p:ph type="body" sz="half" idx="2"/>
          </p:nvPr>
        </p:nvSpPr>
        <p:spPr>
          <a:xfrm>
            <a:off x="611560" y="3429000"/>
            <a:ext cx="2853953" cy="2697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5" name="Date Placeholder 4"/>
          <p:cNvSpPr>
            <a:spLocks noGrp="1"/>
          </p:cNvSpPr>
          <p:nvPr>
            <p:ph type="dt" sz="half" idx="10"/>
          </p:nvPr>
        </p:nvSpPr>
        <p:spPr/>
        <p:txBody>
          <a:bodyPr/>
          <a:lstStyle/>
          <a:p>
            <a:fld id="{17A703C4-D915-450C-B739-93F41BFC1B07}" type="datetime1">
              <a:rPr lang="en-GB" smtClean="0"/>
              <a:t>10.02.16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283903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5" name="Date Placeholder 4"/>
          <p:cNvSpPr>
            <a:spLocks noGrp="1"/>
          </p:cNvSpPr>
          <p:nvPr>
            <p:ph type="dt" sz="half" idx="10"/>
          </p:nvPr>
        </p:nvSpPr>
        <p:spPr/>
        <p:txBody>
          <a:bodyPr/>
          <a:lstStyle/>
          <a:p>
            <a:fld id="{E514DE78-34D9-4A02-8152-324D47D192CF}" type="datetime1">
              <a:rPr lang="en-GB" smtClean="0"/>
              <a:t>10.02.16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424672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Vertical Text Placeholder 2"/>
          <p:cNvSpPr>
            <a:spLocks noGrp="1"/>
          </p:cNvSpPr>
          <p:nvPr>
            <p:ph type="body" orient="vert" idx="1"/>
          </p:nvPr>
        </p:nvSpPr>
        <p:spPr/>
        <p:txBody>
          <a:bodyPr vert="eaVert"/>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10"/>
          </p:nvPr>
        </p:nvSpPr>
        <p:spPr/>
        <p:txBody>
          <a:bodyPr/>
          <a:lstStyle/>
          <a:p>
            <a:fld id="{E2920749-001C-421C-943E-187D4F5117EC}" type="datetime1">
              <a:rPr lang="en-GB" smtClean="0"/>
              <a:t>10.02.16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1492031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1"/>
          <p:cNvPicPr>
            <a:picLocks noChangeAspect="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11560" y="1700808"/>
            <a:ext cx="7956884" cy="576064"/>
          </a:xfrm>
          <a:prstGeom prst="rect">
            <a:avLst/>
          </a:prstGeom>
        </p:spPr>
        <p:txBody>
          <a:bodyPr vert="horz" lIns="91440" tIns="45720" rIns="91440" bIns="45720" rtlCol="0" anchor="t">
            <a:normAutofit/>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Text Placeholder 2"/>
          <p:cNvSpPr>
            <a:spLocks noGrp="1"/>
          </p:cNvSpPr>
          <p:nvPr>
            <p:ph type="body" idx="1"/>
          </p:nvPr>
        </p:nvSpPr>
        <p:spPr>
          <a:xfrm>
            <a:off x="611560" y="2276872"/>
            <a:ext cx="7992888" cy="3849291"/>
          </a:xfrm>
          <a:prstGeom prst="rect">
            <a:avLst/>
          </a:prstGeom>
        </p:spPr>
        <p:txBody>
          <a:bodyPr vert="horz" lIns="91440" tIns="45720" rIns="91440" bIns="45720" rtlCol="0">
            <a:normAutofit/>
          </a:body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2"/>
          </p:nvPr>
        </p:nvSpPr>
        <p:spPr>
          <a:xfrm>
            <a:off x="611560" y="6356350"/>
            <a:ext cx="197924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33E2E523-E7D6-41CE-B59C-EC652E232FEA}" type="datetime1">
              <a:rPr lang="en-GB" noProof="0" smtClean="0"/>
              <a:t>10.02.16</a:t>
            </a:fld>
            <a:endParaRPr lang="fr-CH"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fr-CH" noProof="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D2C5F9-7D0E-4DA6-840E-629828DA72AA}" type="slidenum">
              <a:rPr lang="fr-CH" noProof="0" smtClean="0"/>
              <a:pPr/>
              <a:t>‹Nr.›</a:t>
            </a:fld>
            <a:endParaRPr lang="fr-CH" noProof="0" dirty="0"/>
          </a:p>
        </p:txBody>
      </p:sp>
    </p:spTree>
    <p:extLst>
      <p:ext uri="{BB962C8B-B14F-4D97-AF65-F5344CB8AC3E}">
        <p14:creationId xmlns:p14="http://schemas.microsoft.com/office/powerpoint/2010/main" val="3075089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7" r:id="rId13"/>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Microsoft_Word-Dokument1.docx"/><Relationship Id="rId5"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Word-Dokument2.docx"/><Relationship Id="rId5"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cap="all" dirty="0" err="1">
                <a:solidFill>
                  <a:srgbClr val="034D7C"/>
                </a:solidFill>
              </a:rPr>
              <a:t>Imparare</a:t>
            </a:r>
            <a:r>
              <a:rPr lang="de-DE" cap="all" dirty="0">
                <a:solidFill>
                  <a:srgbClr val="034D7C"/>
                </a:solidFill>
              </a:rPr>
              <a:t> </a:t>
            </a:r>
            <a:r>
              <a:rPr lang="de-DE" cap="all" dirty="0" err="1">
                <a:solidFill>
                  <a:srgbClr val="034D7C"/>
                </a:solidFill>
              </a:rPr>
              <a:t>dalla</a:t>
            </a:r>
            <a:r>
              <a:rPr lang="de-DE" cap="all" dirty="0">
                <a:solidFill>
                  <a:srgbClr val="034D7C"/>
                </a:solidFill>
              </a:rPr>
              <a:t> </a:t>
            </a:r>
            <a:r>
              <a:rPr lang="de-DE" cap="all" dirty="0" err="1">
                <a:solidFill>
                  <a:srgbClr val="034D7C"/>
                </a:solidFill>
              </a:rPr>
              <a:t>Svizzera</a:t>
            </a:r>
            <a:r>
              <a:rPr lang="de-DE" cap="all" dirty="0">
                <a:solidFill>
                  <a:srgbClr val="034D7C"/>
                </a:solidFill>
              </a:rPr>
              <a:t>? </a:t>
            </a:r>
            <a:r>
              <a:rPr lang="de-DE" cap="all" dirty="0" err="1">
                <a:solidFill>
                  <a:srgbClr val="034D7C"/>
                </a:solidFill>
              </a:rPr>
              <a:t>Politiche</a:t>
            </a:r>
            <a:r>
              <a:rPr lang="de-DE" cap="all" dirty="0">
                <a:solidFill>
                  <a:srgbClr val="034D7C"/>
                </a:solidFill>
              </a:rPr>
              <a:t>, </a:t>
            </a:r>
            <a:r>
              <a:rPr lang="de-DE" cap="all" dirty="0" err="1">
                <a:solidFill>
                  <a:srgbClr val="034D7C"/>
                </a:solidFill>
              </a:rPr>
              <a:t>pratiche</a:t>
            </a:r>
            <a:r>
              <a:rPr lang="de-DE" cap="all" dirty="0">
                <a:solidFill>
                  <a:srgbClr val="034D7C"/>
                </a:solidFill>
              </a:rPr>
              <a:t> </a:t>
            </a:r>
            <a:r>
              <a:rPr lang="de-DE" cap="all" dirty="0" err="1">
                <a:solidFill>
                  <a:srgbClr val="034D7C"/>
                </a:solidFill>
              </a:rPr>
              <a:t>e</a:t>
            </a:r>
            <a:r>
              <a:rPr lang="de-DE" cap="all" dirty="0">
                <a:solidFill>
                  <a:srgbClr val="034D7C"/>
                </a:solidFill>
              </a:rPr>
              <a:t> </a:t>
            </a:r>
            <a:r>
              <a:rPr lang="de-DE" cap="all" dirty="0" err="1">
                <a:solidFill>
                  <a:srgbClr val="034D7C"/>
                </a:solidFill>
              </a:rPr>
              <a:t>discorsi</a:t>
            </a:r>
            <a:r>
              <a:rPr lang="de-DE" cap="all" dirty="0">
                <a:solidFill>
                  <a:srgbClr val="034D7C"/>
                </a:solidFill>
              </a:rPr>
              <a:t> in </a:t>
            </a:r>
            <a:r>
              <a:rPr lang="de-DE" cap="all" dirty="0" err="1">
                <a:solidFill>
                  <a:srgbClr val="034D7C"/>
                </a:solidFill>
              </a:rPr>
              <a:t>un</a:t>
            </a:r>
            <a:r>
              <a:rPr lang="de-DE" cap="all" dirty="0">
                <a:solidFill>
                  <a:srgbClr val="034D7C"/>
                </a:solidFill>
              </a:rPr>
              <a:t> </a:t>
            </a:r>
            <a:r>
              <a:rPr lang="de-DE" cap="all" dirty="0" err="1">
                <a:solidFill>
                  <a:srgbClr val="034D7C"/>
                </a:solidFill>
              </a:rPr>
              <a:t>paese</a:t>
            </a:r>
            <a:r>
              <a:rPr lang="de-DE" cap="all" dirty="0">
                <a:solidFill>
                  <a:srgbClr val="034D7C"/>
                </a:solidFill>
              </a:rPr>
              <a:t> </a:t>
            </a:r>
            <a:r>
              <a:rPr lang="de-DE" cap="all" dirty="0" err="1">
                <a:solidFill>
                  <a:srgbClr val="034D7C"/>
                </a:solidFill>
              </a:rPr>
              <a:t>d’immigrazione</a:t>
            </a:r>
            <a:r>
              <a:rPr lang="de-DE" cap="all" dirty="0">
                <a:solidFill>
                  <a:srgbClr val="034D7C"/>
                </a:solidFill>
              </a:rPr>
              <a:t> </a:t>
            </a:r>
            <a:r>
              <a:rPr lang="de-DE" i="1" cap="all" dirty="0" err="1">
                <a:solidFill>
                  <a:srgbClr val="034D7C"/>
                </a:solidFill>
              </a:rPr>
              <a:t>contre</a:t>
            </a:r>
            <a:r>
              <a:rPr lang="de-DE" i="1" cap="all" dirty="0">
                <a:solidFill>
                  <a:srgbClr val="034D7C"/>
                </a:solidFill>
              </a:rPr>
              <a:t> </a:t>
            </a:r>
            <a:r>
              <a:rPr lang="de-DE" i="1" cap="all" dirty="0" err="1">
                <a:solidFill>
                  <a:srgbClr val="034D7C"/>
                </a:solidFill>
              </a:rPr>
              <a:t>coeur</a:t>
            </a:r>
            <a:r>
              <a:rPr lang="fr-CH" i="1" cap="all" dirty="0">
                <a:solidFill>
                  <a:srgbClr val="034D7C"/>
                </a:solidFill>
              </a:rPr>
              <a:t/>
            </a:r>
            <a:br>
              <a:rPr lang="fr-CH" i="1" cap="all" dirty="0">
                <a:solidFill>
                  <a:srgbClr val="034D7C"/>
                </a:solidFill>
              </a:rPr>
            </a:br>
            <a:r>
              <a:rPr lang="fr-CH" cap="all" dirty="0">
                <a:solidFill>
                  <a:srgbClr val="034D7C"/>
                </a:solidFill>
              </a:rPr>
              <a:t/>
            </a:r>
            <a:br>
              <a:rPr lang="fr-CH" cap="all" dirty="0">
                <a:solidFill>
                  <a:srgbClr val="034D7C"/>
                </a:solidFill>
              </a:rPr>
            </a:br>
            <a:r>
              <a:rPr lang="fr-CH" dirty="0">
                <a:solidFill>
                  <a:srgbClr val="004C7D"/>
                </a:solidFill>
              </a:rPr>
              <a:t>Gianni D’Amato</a:t>
            </a:r>
            <a:br>
              <a:rPr lang="fr-CH" dirty="0">
                <a:solidFill>
                  <a:srgbClr val="004C7D"/>
                </a:solidFill>
              </a:rPr>
            </a:br>
            <a:endParaRPr lang="en-GB" dirty="0"/>
          </a:p>
        </p:txBody>
      </p:sp>
      <p:sp>
        <p:nvSpPr>
          <p:cNvPr id="3" name="Subtitle 2"/>
          <p:cNvSpPr>
            <a:spLocks noGrp="1"/>
          </p:cNvSpPr>
          <p:nvPr>
            <p:ph type="subTitle" idx="1"/>
          </p:nvPr>
        </p:nvSpPr>
        <p:spPr/>
        <p:txBody>
          <a:bodyPr>
            <a:normAutofit fontScale="92500" lnSpcReduction="10000"/>
          </a:bodyPr>
          <a:lstStyle/>
          <a:p>
            <a:r>
              <a:rPr lang="fr-CH" dirty="0" smtClean="0">
                <a:solidFill>
                  <a:srgbClr val="004C7D"/>
                </a:solidFill>
              </a:rPr>
              <a:t>Trento, 11.02.2016</a:t>
            </a:r>
            <a:endParaRPr lang="fr-CH" dirty="0">
              <a:solidFill>
                <a:srgbClr val="004C7D"/>
              </a:solidFill>
            </a:endParaRPr>
          </a:p>
          <a:p>
            <a:endParaRPr lang="en-GB" dirty="0"/>
          </a:p>
        </p:txBody>
      </p:sp>
    </p:spTree>
    <p:extLst>
      <p:ext uri="{BB962C8B-B14F-4D97-AF65-F5344CB8AC3E}">
        <p14:creationId xmlns:p14="http://schemas.microsoft.com/office/powerpoint/2010/main" val="386605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Inhaltsplatzhalter 2"/>
          <p:cNvSpPr>
            <a:spLocks noGrp="1"/>
          </p:cNvSpPr>
          <p:nvPr>
            <p:ph idx="1"/>
          </p:nvPr>
        </p:nvSpPr>
        <p:spPr/>
        <p:txBody>
          <a:bodyPr/>
          <a:lstStyle/>
          <a:p>
            <a:pPr marL="0" indent="0">
              <a:buNone/>
            </a:pPr>
            <a:r>
              <a:rPr lang="fr-FR" dirty="0">
                <a:latin typeface="Arial" charset="0"/>
                <a:ea typeface="ＭＳ Ｐゴシック" charset="0"/>
                <a:cs typeface="ＭＳ Ｐゴシック" charset="0"/>
              </a:rPr>
              <a:t>… Quo </a:t>
            </a:r>
            <a:r>
              <a:rPr lang="fr-FR" dirty="0" err="1">
                <a:latin typeface="Arial" charset="0"/>
                <a:ea typeface="ＭＳ Ｐゴシック" charset="0"/>
                <a:cs typeface="ＭＳ Ｐゴシック" charset="0"/>
              </a:rPr>
              <a:t>Vadis</a:t>
            </a:r>
            <a:r>
              <a:rPr lang="fr-FR" dirty="0">
                <a:latin typeface="Arial" charset="0"/>
                <a:ea typeface="ＭＳ Ｐゴシック" charset="0"/>
                <a:cs typeface="ＭＳ Ｐゴシック" charset="0"/>
              </a:rPr>
              <a:t> </a:t>
            </a:r>
            <a:r>
              <a:rPr lang="fr-FR" dirty="0" err="1">
                <a:latin typeface="Arial" charset="0"/>
                <a:ea typeface="ＭＳ Ｐゴシック" charset="0"/>
                <a:cs typeface="ＭＳ Ｐゴシック" charset="0"/>
              </a:rPr>
              <a:t>Switzerland</a:t>
            </a:r>
            <a:r>
              <a:rPr lang="fr-FR" dirty="0" smtClean="0">
                <a:latin typeface="Arial" charset="0"/>
                <a:ea typeface="ＭＳ Ｐゴシック" charset="0"/>
                <a:cs typeface="ＭＳ Ｐゴシック" charset="0"/>
              </a:rPr>
              <a:t>?</a:t>
            </a:r>
          </a:p>
          <a:p>
            <a:endParaRPr lang="fr-FR" dirty="0">
              <a:latin typeface="Arial" charset="0"/>
              <a:ea typeface="ＭＳ Ｐゴシック" charset="0"/>
              <a:cs typeface="ＭＳ Ｐゴシック" charset="0"/>
            </a:endParaRPr>
          </a:p>
          <a:p>
            <a:pPr marL="0" indent="0">
              <a:buNone/>
            </a:pPr>
            <a:r>
              <a:rPr lang="fr-FR" dirty="0" err="1" smtClean="0">
                <a:latin typeface="Arial" charset="0"/>
                <a:ea typeface="ＭＳ Ｐゴシック" charset="0"/>
                <a:cs typeface="ＭＳ Ｐゴシック" charset="0"/>
              </a:rPr>
              <a:t>Tensione</a:t>
            </a:r>
            <a:r>
              <a:rPr lang="fr-FR" dirty="0" smtClean="0">
                <a:latin typeface="Arial" charset="0"/>
                <a:ea typeface="ＭＳ Ｐゴシック" charset="0"/>
                <a:cs typeface="ＭＳ Ｐゴシック" charset="0"/>
              </a:rPr>
              <a:t> </a:t>
            </a:r>
            <a:r>
              <a:rPr lang="fr-FR" dirty="0" err="1" smtClean="0">
                <a:latin typeface="Arial" charset="0"/>
                <a:ea typeface="ＭＳ Ｐゴシック" charset="0"/>
                <a:cs typeface="ＭＳ Ｐゴシック" charset="0"/>
              </a:rPr>
              <a:t>tra</a:t>
            </a:r>
            <a:r>
              <a:rPr lang="fr-FR" dirty="0" smtClean="0">
                <a:latin typeface="Arial" charset="0"/>
                <a:ea typeface="ＭＳ Ｐゴシック" charset="0"/>
                <a:cs typeface="ＭＳ Ｐゴシック" charset="0"/>
              </a:rPr>
              <a:t> </a:t>
            </a:r>
            <a:r>
              <a:rPr lang="fr-FR" dirty="0" err="1" smtClean="0">
                <a:latin typeface="Arial" charset="0"/>
                <a:ea typeface="ＭＳ Ｐゴシック" charset="0"/>
                <a:cs typeface="ＭＳ Ｐゴシック" charset="0"/>
              </a:rPr>
              <a:t>stato</a:t>
            </a:r>
            <a:r>
              <a:rPr lang="fr-FR" dirty="0" smtClean="0">
                <a:latin typeface="Arial" charset="0"/>
                <a:ea typeface="ＭＳ Ｐゴシック" charset="0"/>
                <a:cs typeface="ＭＳ Ｐゴシック" charset="0"/>
              </a:rPr>
              <a:t> di </a:t>
            </a:r>
            <a:r>
              <a:rPr lang="fr-FR" dirty="0" err="1" smtClean="0">
                <a:latin typeface="Arial" charset="0"/>
                <a:ea typeface="ＭＳ Ｐゴシック" charset="0"/>
                <a:cs typeface="ＭＳ Ｐゴシック" charset="0"/>
              </a:rPr>
              <a:t>diritto</a:t>
            </a:r>
            <a:r>
              <a:rPr lang="fr-FR" dirty="0" smtClean="0">
                <a:latin typeface="Arial" charset="0"/>
                <a:ea typeface="ＭＳ Ｐゴシック" charset="0"/>
                <a:cs typeface="ＭＳ Ｐゴシック" charset="0"/>
              </a:rPr>
              <a:t> e</a:t>
            </a:r>
          </a:p>
          <a:p>
            <a:pPr marL="0" indent="0">
              <a:buNone/>
            </a:pPr>
            <a:r>
              <a:rPr lang="fr-FR" dirty="0" err="1">
                <a:latin typeface="Arial" charset="0"/>
                <a:ea typeface="ＭＳ Ｐゴシック" charset="0"/>
                <a:cs typeface="ＭＳ Ｐゴシック" charset="0"/>
              </a:rPr>
              <a:t>d</a:t>
            </a:r>
            <a:r>
              <a:rPr lang="fr-FR" dirty="0" err="1" smtClean="0">
                <a:latin typeface="Arial" charset="0"/>
                <a:ea typeface="ＭＳ Ｐゴシック" charset="0"/>
                <a:cs typeface="ＭＳ Ｐゴシック" charset="0"/>
              </a:rPr>
              <a:t>emocrazia</a:t>
            </a:r>
            <a:r>
              <a:rPr lang="fr-FR" dirty="0" smtClean="0">
                <a:latin typeface="Arial" charset="0"/>
                <a:ea typeface="ＭＳ Ｐゴシック" charset="0"/>
                <a:cs typeface="ＭＳ Ｐゴシック" charset="0"/>
              </a:rPr>
              <a:t> </a:t>
            </a:r>
            <a:r>
              <a:rPr lang="fr-FR" dirty="0" err="1" smtClean="0">
                <a:latin typeface="Arial" charset="0"/>
                <a:ea typeface="ＭＳ Ｐゴシック" charset="0"/>
                <a:cs typeface="ＭＳ Ｐゴシック" charset="0"/>
              </a:rPr>
              <a:t>popolare</a:t>
            </a:r>
            <a:endParaRPr lang="fr-FR" dirty="0" smtClean="0">
              <a:latin typeface="Arial" charset="0"/>
              <a:ea typeface="ＭＳ Ｐゴシック" charset="0"/>
              <a:cs typeface="ＭＳ Ｐゴシック" charset="0"/>
            </a:endParaRPr>
          </a:p>
          <a:p>
            <a:pPr marL="0" indent="0">
              <a:buNone/>
            </a:pPr>
            <a:r>
              <a:rPr lang="fr-FR" dirty="0" smtClean="0">
                <a:latin typeface="Arial" charset="0"/>
                <a:ea typeface="ＭＳ Ｐゴシック" charset="0"/>
                <a:cs typeface="ＭＳ Ｐゴシック" charset="0"/>
              </a:rPr>
              <a:t>(« </a:t>
            </a:r>
            <a:r>
              <a:rPr lang="fr-FR" dirty="0" err="1" smtClean="0">
                <a:latin typeface="Arial" charset="0"/>
                <a:ea typeface="ＭＳ Ｐゴシック" charset="0"/>
                <a:cs typeface="ＭＳ Ｐゴシック" charset="0"/>
              </a:rPr>
              <a:t>dittatura</a:t>
            </a:r>
            <a:r>
              <a:rPr lang="fr-FR" dirty="0" smtClean="0">
                <a:latin typeface="Arial" charset="0"/>
                <a:ea typeface="ＭＳ Ｐゴシック" charset="0"/>
                <a:cs typeface="ＭＳ Ｐゴシック" charset="0"/>
              </a:rPr>
              <a:t> </a:t>
            </a:r>
            <a:r>
              <a:rPr lang="fr-FR" dirty="0" err="1">
                <a:latin typeface="Arial" charset="0"/>
                <a:ea typeface="ＭＳ Ｐゴシック" charset="0"/>
                <a:cs typeface="ＭＳ Ｐゴシック" charset="0"/>
              </a:rPr>
              <a:t>della</a:t>
            </a:r>
            <a:r>
              <a:rPr lang="fr-FR" dirty="0">
                <a:latin typeface="Arial" charset="0"/>
                <a:ea typeface="ＭＳ Ｐゴシック" charset="0"/>
                <a:cs typeface="ＭＳ Ｐゴシック" charset="0"/>
              </a:rPr>
              <a:t> </a:t>
            </a:r>
            <a:r>
              <a:rPr lang="fr-FR" dirty="0" err="1" smtClean="0">
                <a:latin typeface="Arial" charset="0"/>
                <a:ea typeface="ＭＳ Ｐゴシック" charset="0"/>
                <a:cs typeface="ＭＳ Ｐゴシック" charset="0"/>
              </a:rPr>
              <a:t>maggioranza</a:t>
            </a:r>
            <a:r>
              <a:rPr lang="fr-FR" dirty="0" smtClean="0">
                <a:latin typeface="Arial" charset="0"/>
                <a:ea typeface="ＭＳ Ｐゴシック" charset="0"/>
                <a:cs typeface="ＭＳ Ｐゴシック" charset="0"/>
              </a:rPr>
              <a:t> »)</a:t>
            </a:r>
            <a:endParaRPr lang="fr-FR" dirty="0">
              <a:latin typeface="Arial" charset="0"/>
              <a:ea typeface="ＭＳ Ｐゴシック" charset="0"/>
              <a:cs typeface="ＭＳ Ｐゴシック" charset="0"/>
            </a:endParaRPr>
          </a:p>
        </p:txBody>
      </p:sp>
      <p:pic>
        <p:nvPicPr>
          <p:cNvPr id="18437" name="Bild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7463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2"/>
          <p:cNvSpPr txBox="1">
            <a:spLocks/>
          </p:cNvSpPr>
          <p:nvPr/>
        </p:nvSpPr>
        <p:spPr bwMode="auto">
          <a:xfrm>
            <a:off x="1043608" y="908721"/>
            <a:ext cx="7345363"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None/>
              <a:defRPr sz="3600" b="1" kern="1200" baseline="0">
                <a:solidFill>
                  <a:srgbClr val="004C7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200" cap="all" dirty="0" smtClean="0">
                <a:ea typeface="+mj-ea"/>
              </a:rPr>
              <a:t>La </a:t>
            </a:r>
            <a:r>
              <a:rPr lang="de-DE" sz="2200" cap="all" dirty="0" err="1" smtClean="0">
                <a:ea typeface="+mj-ea"/>
              </a:rPr>
              <a:t>Svizzera</a:t>
            </a:r>
            <a:r>
              <a:rPr lang="de-DE" sz="2200" cap="all" dirty="0" smtClean="0">
                <a:ea typeface="+mj-ea"/>
              </a:rPr>
              <a:t> </a:t>
            </a:r>
            <a:r>
              <a:rPr lang="de-DE" sz="2200" cap="all" dirty="0" err="1" smtClean="0">
                <a:ea typeface="+mj-ea"/>
              </a:rPr>
              <a:t>oggi</a:t>
            </a:r>
            <a:r>
              <a:rPr lang="de-DE" sz="2200" cap="all" dirty="0" smtClean="0">
                <a:ea typeface="+mj-ea"/>
              </a:rPr>
              <a:t> (2010)</a:t>
            </a:r>
            <a:endParaRPr lang="fr-FR" sz="2200" cap="all" dirty="0">
              <a:ea typeface="+mj-ea"/>
            </a:endParaRPr>
          </a:p>
        </p:txBody>
      </p:sp>
    </p:spTree>
    <p:extLst>
      <p:ext uri="{BB962C8B-B14F-4D97-AF65-F5344CB8AC3E}">
        <p14:creationId xmlns:p14="http://schemas.microsoft.com/office/powerpoint/2010/main" val="3187779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99592" y="980728"/>
            <a:ext cx="6696744"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r>
              <a:rPr lang="it-IT" sz="2000" b="1" cap="all" dirty="0" smtClean="0">
                <a:solidFill>
                  <a:srgbClr val="004C7D"/>
                </a:solidFill>
                <a:latin typeface="Arial" pitchFamily="34" charset="0"/>
                <a:ea typeface="+mj-ea"/>
                <a:cs typeface="Arial" pitchFamily="34" charset="0"/>
              </a:rPr>
              <a:t>Gli inizi</a:t>
            </a:r>
            <a:endParaRPr lang="it-IT" sz="2000" b="1" cap="all" dirty="0">
              <a:solidFill>
                <a:srgbClr val="004C7D"/>
              </a:solidFill>
              <a:latin typeface="Arial" pitchFamily="34" charset="0"/>
              <a:ea typeface="+mj-ea"/>
              <a:cs typeface="Arial" pitchFamily="34" charset="0"/>
            </a:endParaRPr>
          </a:p>
        </p:txBody>
      </p:sp>
      <p:cxnSp>
        <p:nvCxnSpPr>
          <p:cNvPr id="14" name="Connecteur droit 13"/>
          <p:cNvCxnSpPr/>
          <p:nvPr/>
        </p:nvCxnSpPr>
        <p:spPr>
          <a:xfrm>
            <a:off x="899592" y="1628800"/>
            <a:ext cx="6696744"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99992" y="1844824"/>
            <a:ext cx="3888432" cy="492443"/>
          </a:xfrm>
          <a:prstGeom prst="rect">
            <a:avLst/>
          </a:prstGeom>
          <a:noFill/>
        </p:spPr>
        <p:txBody>
          <a:bodyPr wrap="square" lIns="0" tIns="0" rIns="0" bIns="0" rtlCol="0">
            <a:spAutoFit/>
          </a:bodyPr>
          <a:lstStyle/>
          <a:p>
            <a:r>
              <a:rPr lang="de-CH" sz="1600" dirty="0" smtClean="0"/>
              <a:t> </a:t>
            </a:r>
            <a:r>
              <a:rPr lang="de-CH" sz="1600" b="1" dirty="0" err="1" smtClean="0"/>
              <a:t>Rifugiati</a:t>
            </a:r>
            <a:r>
              <a:rPr lang="de-CH" sz="1600" b="1" dirty="0" smtClean="0"/>
              <a:t> </a:t>
            </a:r>
            <a:r>
              <a:rPr lang="de-CH" sz="1600" b="1" dirty="0" err="1" smtClean="0"/>
              <a:t>arrivano</a:t>
            </a:r>
            <a:r>
              <a:rPr lang="de-CH" sz="1600" b="1" dirty="0" smtClean="0"/>
              <a:t> </a:t>
            </a:r>
            <a:r>
              <a:rPr lang="de-CH" sz="1600" b="1" dirty="0" err="1" smtClean="0"/>
              <a:t>nel</a:t>
            </a:r>
            <a:r>
              <a:rPr lang="de-CH" sz="1600" b="1" dirty="0" smtClean="0"/>
              <a:t> </a:t>
            </a:r>
            <a:r>
              <a:rPr lang="de-CH" sz="1600" b="1" dirty="0" smtClean="0"/>
              <a:t>Jura </a:t>
            </a:r>
            <a:endParaRPr lang="de-CH" sz="1600" b="1" dirty="0" smtClean="0"/>
          </a:p>
          <a:p>
            <a:endParaRPr lang="de-CH" sz="1600" b="1" dirty="0">
              <a:latin typeface="Arial" pitchFamily="34" charset="0"/>
              <a:cs typeface="Arial" pitchFamily="34" charset="0"/>
            </a:endParaRPr>
          </a:p>
        </p:txBody>
      </p:sp>
      <p:sp>
        <p:nvSpPr>
          <p:cNvPr id="10" name="Rectangle 9"/>
          <p:cNvSpPr/>
          <p:nvPr/>
        </p:nvSpPr>
        <p:spPr>
          <a:xfrm>
            <a:off x="899592" y="5733256"/>
            <a:ext cx="3482590" cy="461665"/>
          </a:xfrm>
          <a:prstGeom prst="rect">
            <a:avLst/>
          </a:prstGeom>
        </p:spPr>
        <p:txBody>
          <a:bodyPr wrap="square">
            <a:spAutoFit/>
          </a:bodyPr>
          <a:lstStyle/>
          <a:p>
            <a:r>
              <a:rPr lang="de-CH" sz="1200" dirty="0"/>
              <a:t>Deutsches Hugenotten-Museum. Bad Karlshafen. Die Flucht der Hugenotten.</a:t>
            </a:r>
          </a:p>
        </p:txBody>
      </p:sp>
      <p:pic>
        <p:nvPicPr>
          <p:cNvPr id="7" name="Bild 6"/>
          <p:cNvPicPr/>
          <p:nvPr/>
        </p:nvPicPr>
        <p:blipFill>
          <a:blip r:embed="rId3" cstate="print"/>
          <a:srcRect/>
          <a:stretch>
            <a:fillRect/>
          </a:stretch>
        </p:blipFill>
        <p:spPr bwMode="auto">
          <a:xfrm>
            <a:off x="899592" y="1772816"/>
            <a:ext cx="2880320" cy="3960440"/>
          </a:xfrm>
          <a:prstGeom prst="rect">
            <a:avLst/>
          </a:prstGeom>
          <a:noFill/>
          <a:ln w="9525">
            <a:noFill/>
            <a:miter lim="800000"/>
            <a:headEnd/>
            <a:tailEnd/>
          </a:ln>
        </p:spPr>
      </p:pic>
    </p:spTree>
    <p:extLst>
      <p:ext uri="{BB962C8B-B14F-4D97-AF65-F5344CB8AC3E}">
        <p14:creationId xmlns:p14="http://schemas.microsoft.com/office/powerpoint/2010/main" val="17723208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1043608" y="1700808"/>
            <a:ext cx="6229200"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99992" y="1772817"/>
            <a:ext cx="3816424" cy="738664"/>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Percentuale degli stranieri</a:t>
            </a:r>
            <a:endParaRPr lang="fr-CH" sz="1600" b="1" dirty="0" smtClean="0">
              <a:latin typeface="Arial" pitchFamily="34" charset="0"/>
              <a:cs typeface="Arial" pitchFamily="34" charset="0"/>
            </a:endParaRPr>
          </a:p>
          <a:p>
            <a:r>
              <a:rPr lang="de-CH" sz="1600" dirty="0" smtClean="0"/>
              <a:t>Dal </a:t>
            </a:r>
            <a:r>
              <a:rPr lang="it-IT" sz="1600" dirty="0" smtClean="0"/>
              <a:t>1880 immigrazione </a:t>
            </a:r>
            <a:r>
              <a:rPr lang="it-IT" sz="1600" dirty="0" smtClean="0"/>
              <a:t>equipara emigrazione</a:t>
            </a:r>
            <a:endParaRPr lang="it-IT" sz="1000" dirty="0" smtClean="0">
              <a:latin typeface="Arial" pitchFamily="34" charset="0"/>
              <a:cs typeface="Arial" pitchFamily="34" charset="0"/>
            </a:endParaRPr>
          </a:p>
          <a:p>
            <a:endParaRPr lang="fr-CH" sz="1600" dirty="0" smtClean="0">
              <a:latin typeface="Arial" pitchFamily="34" charset="0"/>
              <a:cs typeface="Arial" pitchFamily="34" charset="0"/>
            </a:endParaRPr>
          </a:p>
        </p:txBody>
      </p:sp>
      <p:sp>
        <p:nvSpPr>
          <p:cNvPr id="10" name="Rectangle 9"/>
          <p:cNvSpPr/>
          <p:nvPr/>
        </p:nvSpPr>
        <p:spPr>
          <a:xfrm>
            <a:off x="1115616" y="5805264"/>
            <a:ext cx="3986646" cy="461665"/>
          </a:xfrm>
          <a:prstGeom prst="rect">
            <a:avLst/>
          </a:prstGeom>
        </p:spPr>
        <p:txBody>
          <a:bodyPr wrap="square">
            <a:spAutoFit/>
          </a:bodyPr>
          <a:lstStyle/>
          <a:p>
            <a:r>
              <a:rPr lang="fr-FR" sz="1200" dirty="0" err="1"/>
              <a:t>Arlettaz</a:t>
            </a:r>
            <a:r>
              <a:rPr lang="fr-FR" sz="1200" dirty="0"/>
              <a:t>, Gérald (2000). </a:t>
            </a:r>
            <a:r>
              <a:rPr lang="fr-FR" sz="1200" i="1" dirty="0"/>
              <a:t>La Suisse, terre d‘émigration et d‘immigration. </a:t>
            </a:r>
            <a:r>
              <a:rPr lang="fr-FR" sz="1200" dirty="0"/>
              <a:t>Panorama</a:t>
            </a:r>
            <a:r>
              <a:rPr lang="fr-FR" sz="1200" dirty="0" smtClean="0"/>
              <a:t>.</a:t>
            </a:r>
            <a:endParaRPr lang="de-DE" sz="1200" dirty="0"/>
          </a:p>
        </p:txBody>
      </p:sp>
      <p:graphicFrame>
        <p:nvGraphicFramePr>
          <p:cNvPr id="8" name="Diagramm 7"/>
          <p:cNvGraphicFramePr/>
          <p:nvPr>
            <p:extLst>
              <p:ext uri="{D42A27DB-BD31-4B8C-83A1-F6EECF244321}">
                <p14:modId xmlns:p14="http://schemas.microsoft.com/office/powerpoint/2010/main" val="107408536"/>
              </p:ext>
            </p:extLst>
          </p:nvPr>
        </p:nvGraphicFramePr>
        <p:xfrm>
          <a:off x="395536" y="2780928"/>
          <a:ext cx="6480719"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re 1"/>
          <p:cNvSpPr txBox="1">
            <a:spLocks/>
          </p:cNvSpPr>
          <p:nvPr/>
        </p:nvSpPr>
        <p:spPr>
          <a:xfrm>
            <a:off x="1115616" y="980728"/>
            <a:ext cx="6552728" cy="615553"/>
          </a:xfrm>
          <a:prstGeom prst="rect">
            <a:avLst/>
          </a:prstGeom>
        </p:spPr>
        <p:txBody>
          <a:bodyPr wrap="square" lIns="0" tIns="0" rIns="0" bIns="0">
            <a:spAutoFit/>
          </a:bodyPr>
          <a:lstStyle/>
          <a:p>
            <a:pPr>
              <a:spcBef>
                <a:spcPct val="0"/>
              </a:spcBef>
              <a:tabLst>
                <a:tab pos="8162925" algn="l"/>
              </a:tabLst>
              <a:defRPr/>
            </a:pPr>
            <a:r>
              <a:rPr lang="de-CH" sz="2000" b="1" cap="all" dirty="0" smtClean="0">
                <a:solidFill>
                  <a:srgbClr val="004C7D"/>
                </a:solidFill>
                <a:latin typeface="Arial" pitchFamily="34" charset="0"/>
                <a:ea typeface="+mj-ea"/>
                <a:cs typeface="Arial" pitchFamily="34" charset="0"/>
              </a:rPr>
              <a:t>Regime Liberale</a:t>
            </a:r>
            <a:endParaRPr lang="de-CH" sz="2000" b="1" cap="all" dirty="0">
              <a:solidFill>
                <a:srgbClr val="004C7D"/>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8054264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971600" y="1628800"/>
            <a:ext cx="6624736"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436096" y="1772816"/>
            <a:ext cx="2952328" cy="400110"/>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Accordi con l’Italia del 1868</a:t>
            </a:r>
            <a:endParaRPr lang="fr-CH" sz="1600" b="1" dirty="0" smtClean="0">
              <a:latin typeface="Arial" pitchFamily="34" charset="0"/>
              <a:cs typeface="Arial" pitchFamily="34" charset="0"/>
            </a:endParaRPr>
          </a:p>
          <a:p>
            <a:endParaRPr lang="fr-CH" sz="1000" dirty="0" smtClean="0">
              <a:latin typeface="Arial" pitchFamily="34" charset="0"/>
              <a:cs typeface="Arial" pitchFamily="34" charset="0"/>
            </a:endParaRPr>
          </a:p>
        </p:txBody>
      </p:sp>
      <p:sp>
        <p:nvSpPr>
          <p:cNvPr id="10" name="Rectangle 9"/>
          <p:cNvSpPr/>
          <p:nvPr/>
        </p:nvSpPr>
        <p:spPr>
          <a:xfrm>
            <a:off x="971600" y="5805264"/>
            <a:ext cx="3986646" cy="461665"/>
          </a:xfrm>
          <a:prstGeom prst="rect">
            <a:avLst/>
          </a:prstGeom>
        </p:spPr>
        <p:txBody>
          <a:bodyPr wrap="square">
            <a:spAutoFit/>
          </a:bodyPr>
          <a:lstStyle/>
          <a:p>
            <a:r>
              <a:rPr lang="de-CH" sz="1200" dirty="0"/>
              <a:t>Bauarbeiter in </a:t>
            </a:r>
            <a:r>
              <a:rPr lang="de-CH" sz="1200" dirty="0" err="1"/>
              <a:t>Airolo</a:t>
            </a:r>
            <a:r>
              <a:rPr lang="de-CH" sz="1200" dirty="0"/>
              <a:t> um 1880. </a:t>
            </a:r>
            <a:r>
              <a:rPr lang="de-CH" sz="1200" dirty="0" err="1"/>
              <a:t>upload</a:t>
            </a:r>
            <a:r>
              <a:rPr lang="de-CH" sz="1200" dirty="0"/>
              <a:t> </a:t>
            </a:r>
            <a:r>
              <a:rPr lang="de-CH" sz="1200" dirty="0" err="1"/>
              <a:t>by</a:t>
            </a:r>
            <a:r>
              <a:rPr lang="de-CH" sz="1200" dirty="0"/>
              <a:t> Adrian Michael.</a:t>
            </a:r>
            <a:endParaRPr lang="de-DE" sz="1200" dirty="0"/>
          </a:p>
          <a:p>
            <a:r>
              <a:rPr lang="de-CH" sz="1200" dirty="0"/>
              <a:t>"Unser Gotthard", </a:t>
            </a:r>
            <a:r>
              <a:rPr lang="de-CH" sz="1200" dirty="0" err="1"/>
              <a:t>Lüönd</a:t>
            </a:r>
            <a:r>
              <a:rPr lang="de-CH" sz="1200" dirty="0"/>
              <a:t>/</a:t>
            </a:r>
            <a:r>
              <a:rPr lang="de-CH" sz="1200" dirty="0" smtClean="0"/>
              <a:t>Iten</a:t>
            </a:r>
            <a:endParaRPr lang="de-DE" sz="1200" dirty="0"/>
          </a:p>
        </p:txBody>
      </p:sp>
      <p:pic>
        <p:nvPicPr>
          <p:cNvPr id="11" name="Bild 10"/>
          <p:cNvPicPr/>
          <p:nvPr/>
        </p:nvPicPr>
        <p:blipFill>
          <a:blip r:embed="rId3" cstate="print"/>
          <a:srcRect/>
          <a:stretch>
            <a:fillRect/>
          </a:stretch>
        </p:blipFill>
        <p:spPr bwMode="auto">
          <a:xfrm>
            <a:off x="971600" y="1844824"/>
            <a:ext cx="3888432" cy="2952328"/>
          </a:xfrm>
          <a:prstGeom prst="rect">
            <a:avLst/>
          </a:prstGeom>
          <a:noFill/>
          <a:ln w="9525">
            <a:noFill/>
            <a:miter lim="800000"/>
            <a:headEnd/>
            <a:tailEnd/>
          </a:ln>
        </p:spPr>
      </p:pic>
      <p:sp>
        <p:nvSpPr>
          <p:cNvPr id="15" name="Titre 1"/>
          <p:cNvSpPr txBox="1">
            <a:spLocks/>
          </p:cNvSpPr>
          <p:nvPr/>
        </p:nvSpPr>
        <p:spPr>
          <a:xfrm>
            <a:off x="971600" y="908720"/>
            <a:ext cx="6336704" cy="615553"/>
          </a:xfrm>
          <a:prstGeom prst="rect">
            <a:avLst/>
          </a:prstGeom>
        </p:spPr>
        <p:txBody>
          <a:bodyPr wrap="square" lIns="0" tIns="0" rIns="0" bIns="0">
            <a:spAutoFit/>
          </a:bodyPr>
          <a:lstStyle/>
          <a:p>
            <a:pPr>
              <a:spcBef>
                <a:spcPct val="0"/>
              </a:spcBef>
              <a:tabLst>
                <a:tab pos="8162925" algn="l"/>
              </a:tabLst>
              <a:defRPr/>
            </a:pPr>
            <a:r>
              <a:rPr lang="de-CH" sz="2000" b="1" cap="all" dirty="0" smtClean="0">
                <a:solidFill>
                  <a:srgbClr val="004C7D"/>
                </a:solidFill>
                <a:latin typeface="Arial" pitchFamily="34" charset="0"/>
                <a:ea typeface="+mj-ea"/>
                <a:cs typeface="Arial" pitchFamily="34" charset="0"/>
              </a:rPr>
              <a:t>Regime liberale</a:t>
            </a:r>
            <a:endParaRPr lang="de-CH" sz="2000" b="1" cap="all" dirty="0">
              <a:solidFill>
                <a:srgbClr val="004C7D"/>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243269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115616" y="980728"/>
            <a:ext cx="6840760" cy="307777"/>
          </a:xfrm>
          <a:prstGeom prst="rect">
            <a:avLst/>
          </a:prstGeom>
        </p:spPr>
        <p:txBody>
          <a:bodyPr wrap="square" lIns="0" tIns="0" rIns="0" bIns="0">
            <a:spAutoFit/>
          </a:bodyPr>
          <a:lstStyle/>
          <a:p>
            <a:pPr>
              <a:spcBef>
                <a:spcPct val="0"/>
              </a:spcBef>
              <a:tabLst>
                <a:tab pos="8162925" algn="l"/>
              </a:tabLst>
              <a:defRPr/>
            </a:pPr>
            <a:r>
              <a:rPr lang="it-IT" sz="2000" b="1" cap="all" dirty="0" smtClean="0">
                <a:solidFill>
                  <a:srgbClr val="004C7D"/>
                </a:solidFill>
                <a:latin typeface="Arial" pitchFamily="34" charset="0"/>
                <a:ea typeface="+mj-ea"/>
                <a:cs typeface="Arial" pitchFamily="34" charset="0"/>
              </a:rPr>
              <a:t>Isolamento dopo la grande guerra</a:t>
            </a:r>
            <a:endParaRPr kumimoji="0" lang="it-IT"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1187624" y="1628800"/>
            <a:ext cx="6408712"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292080" y="1772816"/>
            <a:ext cx="3096344" cy="646331"/>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 </a:t>
            </a:r>
            <a:r>
              <a:rPr lang="fr-CH" sz="1600" b="1" dirty="0" smtClean="0">
                <a:latin typeface="Arial" pitchFamily="34" charset="0"/>
                <a:cs typeface="Arial" pitchFamily="34" charset="0"/>
              </a:rPr>
              <a:t>Überfremdung / Inforestieramento</a:t>
            </a:r>
            <a:r>
              <a:rPr lang="fr-CH" sz="1600" b="1" dirty="0" smtClean="0">
                <a:latin typeface="Arial" pitchFamily="34" charset="0"/>
                <a:cs typeface="Arial" pitchFamily="34" charset="0"/>
              </a:rPr>
              <a:t> »</a:t>
            </a:r>
          </a:p>
          <a:p>
            <a:endParaRPr lang="fr-CH" sz="1000" dirty="0" smtClean="0">
              <a:latin typeface="Arial" pitchFamily="34" charset="0"/>
              <a:cs typeface="Arial" pitchFamily="34" charset="0"/>
            </a:endParaRPr>
          </a:p>
        </p:txBody>
      </p:sp>
      <p:sp>
        <p:nvSpPr>
          <p:cNvPr id="10" name="Rectangle 9"/>
          <p:cNvSpPr/>
          <p:nvPr/>
        </p:nvSpPr>
        <p:spPr>
          <a:xfrm>
            <a:off x="1115616" y="5733256"/>
            <a:ext cx="3986646" cy="646331"/>
          </a:xfrm>
          <a:prstGeom prst="rect">
            <a:avLst/>
          </a:prstGeom>
        </p:spPr>
        <p:txBody>
          <a:bodyPr wrap="square">
            <a:spAutoFit/>
          </a:bodyPr>
          <a:lstStyle/>
          <a:p>
            <a:r>
              <a:rPr lang="de-CH" sz="1200" dirty="0" err="1"/>
              <a:t>Kammüller</a:t>
            </a:r>
            <a:r>
              <a:rPr lang="de-CH" sz="1200" dirty="0"/>
              <a:t>, Paul. 1919. </a:t>
            </a:r>
            <a:r>
              <a:rPr lang="de-DE" sz="1200" dirty="0"/>
              <a:t>"Klauen weg! Die Schweiz den Schweizern." </a:t>
            </a:r>
            <a:r>
              <a:rPr lang="de-CH" sz="1200" dirty="0"/>
              <a:t>Pp. –BPU </a:t>
            </a:r>
            <a:r>
              <a:rPr lang="de-CH" sz="1200" dirty="0" err="1"/>
              <a:t>Genève</a:t>
            </a:r>
            <a:r>
              <a:rPr lang="de-CH" sz="1200" dirty="0"/>
              <a:t> / Swiss National Library (SNL)-. </a:t>
            </a:r>
            <a:r>
              <a:rPr lang="en-US" sz="1200" dirty="0"/>
              <a:t>[</a:t>
            </a:r>
            <a:r>
              <a:rPr lang="en-US" sz="1200" dirty="0" err="1"/>
              <a:t>S.l</a:t>
            </a:r>
            <a:r>
              <a:rPr lang="en-US" sz="1200" dirty="0"/>
              <a:t>.] : [</a:t>
            </a:r>
            <a:r>
              <a:rPr lang="en-US" sz="1200" dirty="0" err="1"/>
              <a:t>s.n</a:t>
            </a:r>
            <a:r>
              <a:rPr lang="en-US" sz="1200" dirty="0"/>
              <a:t>.].</a:t>
            </a:r>
            <a:r>
              <a:rPr lang="de-DE" sz="1200" dirty="0"/>
              <a:t> </a:t>
            </a:r>
            <a:endParaRPr lang="fr-CH" sz="1200" i="1" dirty="0">
              <a:latin typeface="Arial" pitchFamily="34" charset="0"/>
              <a:cs typeface="Arial" pitchFamily="34" charset="0"/>
            </a:endParaRPr>
          </a:p>
        </p:txBody>
      </p:sp>
      <p:pic>
        <p:nvPicPr>
          <p:cNvPr id="7" name="Image 24"/>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44824"/>
            <a:ext cx="2463165" cy="3487420"/>
          </a:xfrm>
          <a:prstGeom prst="rect">
            <a:avLst/>
          </a:prstGeom>
          <a:noFill/>
        </p:spPr>
      </p:pic>
    </p:spTree>
    <p:extLst>
      <p:ext uri="{BB962C8B-B14F-4D97-AF65-F5344CB8AC3E}">
        <p14:creationId xmlns:p14="http://schemas.microsoft.com/office/powerpoint/2010/main" val="39494541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971600" y="908720"/>
            <a:ext cx="7272808" cy="615553"/>
          </a:xfrm>
          <a:prstGeom prst="rect">
            <a:avLst/>
          </a:prstGeom>
        </p:spPr>
        <p:txBody>
          <a:bodyPr wrap="square" lIns="0" tIns="0" rIns="0" bIns="0">
            <a:spAutoFit/>
          </a:bodyPr>
          <a:lstStyle/>
          <a:p>
            <a:pPr>
              <a:spcBef>
                <a:spcPct val="0"/>
              </a:spcBef>
              <a:tabLst>
                <a:tab pos="8162925" algn="l"/>
              </a:tabLst>
              <a:defRPr/>
            </a:pPr>
            <a:r>
              <a:rPr lang="it-IT" sz="2000" b="1" cap="all" dirty="0">
                <a:solidFill>
                  <a:srgbClr val="004C7D"/>
                </a:solidFill>
                <a:latin typeface="Arial" pitchFamily="34" charset="0"/>
                <a:cs typeface="Arial" pitchFamily="34" charset="0"/>
              </a:rPr>
              <a:t>Isolamento dopo la grande guerra</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971600" y="1628800"/>
            <a:ext cx="6624736"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716016" y="1772816"/>
            <a:ext cx="3672408" cy="892552"/>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Polizia degli stranieri (</a:t>
            </a:r>
            <a:r>
              <a:rPr lang="fr-CH" sz="1600" b="1" dirty="0" smtClean="0">
                <a:latin typeface="Arial" pitchFamily="34" charset="0"/>
                <a:cs typeface="Arial" pitchFamily="34" charset="0"/>
              </a:rPr>
              <a:t>1917) und </a:t>
            </a:r>
            <a:r>
              <a:rPr lang="fr-CH" sz="1600" b="1" dirty="0" smtClean="0">
                <a:latin typeface="Arial" pitchFamily="34" charset="0"/>
                <a:cs typeface="Arial" pitchFamily="34" charset="0"/>
              </a:rPr>
              <a:t>Legge federale concernente dimora e domicilio degli stranieri (1931)</a:t>
            </a:r>
            <a:endParaRPr lang="fr-CH" sz="1600" b="1" dirty="0" smtClean="0">
              <a:latin typeface="Arial" pitchFamily="34" charset="0"/>
              <a:cs typeface="Arial" pitchFamily="34" charset="0"/>
            </a:endParaRPr>
          </a:p>
          <a:p>
            <a:endParaRPr lang="fr-CH" sz="1000" dirty="0" smtClean="0">
              <a:latin typeface="Arial" pitchFamily="34" charset="0"/>
              <a:cs typeface="Arial" pitchFamily="34" charset="0"/>
            </a:endParaRPr>
          </a:p>
        </p:txBody>
      </p:sp>
      <p:pic>
        <p:nvPicPr>
          <p:cNvPr id="7" name="Bild 6"/>
          <p:cNvPicPr/>
          <p:nvPr/>
        </p:nvPicPr>
        <p:blipFill>
          <a:blip r:embed="rId3" cstate="print"/>
          <a:srcRect/>
          <a:stretch>
            <a:fillRect/>
          </a:stretch>
        </p:blipFill>
        <p:spPr bwMode="auto">
          <a:xfrm>
            <a:off x="971600" y="2204864"/>
            <a:ext cx="3312368" cy="3024336"/>
          </a:xfrm>
          <a:prstGeom prst="rect">
            <a:avLst/>
          </a:prstGeom>
          <a:noFill/>
          <a:ln w="9525">
            <a:noFill/>
            <a:miter lim="800000"/>
            <a:headEnd/>
            <a:tailEnd/>
          </a:ln>
        </p:spPr>
      </p:pic>
    </p:spTree>
    <p:extLst>
      <p:ext uri="{BB962C8B-B14F-4D97-AF65-F5344CB8AC3E}">
        <p14:creationId xmlns:p14="http://schemas.microsoft.com/office/powerpoint/2010/main" val="32433202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187624" y="980728"/>
            <a:ext cx="6264696"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r>
              <a:rPr kumimoji="0" lang="fr-CH" sz="2000" b="1" i="0" u="none" strike="noStrike" kern="1200" cap="all" spc="0" normalizeH="0" baseline="0" dirty="0" smtClean="0">
                <a:ln>
                  <a:noFill/>
                </a:ln>
                <a:solidFill>
                  <a:srgbClr val="004C7D"/>
                </a:solidFill>
                <a:effectLst/>
                <a:uLnTx/>
                <a:uFillTx/>
                <a:latin typeface="Arial" pitchFamily="34" charset="0"/>
                <a:ea typeface="+mj-ea"/>
                <a:cs typeface="Arial" pitchFamily="34" charset="0"/>
              </a:rPr>
              <a:t>Paradossi dopo </a:t>
            </a:r>
            <a:r>
              <a:rPr kumimoji="0" lang="fr-CH" sz="2000" b="1" i="0" u="none" strike="noStrike" kern="1200" cap="all" spc="0" normalizeH="0" dirty="0" smtClean="0">
                <a:ln>
                  <a:noFill/>
                </a:ln>
                <a:solidFill>
                  <a:srgbClr val="004C7D"/>
                </a:solidFill>
                <a:effectLst/>
                <a:uLnTx/>
                <a:uFillTx/>
                <a:latin typeface="Arial" pitchFamily="34" charset="0"/>
                <a:ea typeface="+mj-ea"/>
                <a:cs typeface="Arial" pitchFamily="34" charset="0"/>
              </a:rPr>
              <a:t>1945</a:t>
            </a: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1187624" y="1628800"/>
            <a:ext cx="6408712"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99992" y="1772816"/>
            <a:ext cx="3888432" cy="646331"/>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Scarsezza di operai</a:t>
            </a:r>
          </a:p>
          <a:p>
            <a:endParaRPr lang="fr-CH" sz="1000" dirty="0" smtClean="0">
              <a:latin typeface="Arial" pitchFamily="34" charset="0"/>
              <a:cs typeface="Arial" pitchFamily="34" charset="0"/>
            </a:endParaRPr>
          </a:p>
          <a:p>
            <a:endParaRPr lang="fr-CH" sz="1600" dirty="0" smtClean="0">
              <a:latin typeface="Arial" pitchFamily="34" charset="0"/>
              <a:cs typeface="Arial" pitchFamily="34" charset="0"/>
            </a:endParaRPr>
          </a:p>
        </p:txBody>
      </p:sp>
      <p:sp>
        <p:nvSpPr>
          <p:cNvPr id="10" name="Rectangle 9"/>
          <p:cNvSpPr/>
          <p:nvPr/>
        </p:nvSpPr>
        <p:spPr>
          <a:xfrm>
            <a:off x="1187624" y="5661248"/>
            <a:ext cx="5256584" cy="646331"/>
          </a:xfrm>
          <a:prstGeom prst="rect">
            <a:avLst/>
          </a:prstGeom>
        </p:spPr>
        <p:txBody>
          <a:bodyPr wrap="square">
            <a:spAutoFit/>
          </a:bodyPr>
          <a:lstStyle/>
          <a:p>
            <a:r>
              <a:rPr lang="fr-FR" sz="1200" dirty="0" smtClean="0"/>
              <a:t>Il </a:t>
            </a:r>
            <a:r>
              <a:rPr lang="fr-FR" sz="1200" dirty="0" err="1" smtClean="0"/>
              <a:t>lungo</a:t>
            </a:r>
            <a:r>
              <a:rPr lang="fr-FR" sz="1200" dirty="0" smtClean="0"/>
              <a:t> </a:t>
            </a:r>
            <a:r>
              <a:rPr lang="fr-FR" sz="1200" dirty="0" err="1" smtClean="0"/>
              <a:t>addio</a:t>
            </a:r>
            <a:r>
              <a:rPr lang="fr-FR" sz="1200" dirty="0" smtClean="0"/>
              <a:t> : </a:t>
            </a:r>
            <a:r>
              <a:rPr lang="fr-FR" sz="1200" dirty="0" err="1" smtClean="0"/>
              <a:t>una</a:t>
            </a:r>
            <a:r>
              <a:rPr lang="fr-FR" sz="1200" dirty="0" smtClean="0"/>
              <a:t> </a:t>
            </a:r>
            <a:r>
              <a:rPr lang="fr-FR" sz="1200" dirty="0" err="1" smtClean="0"/>
              <a:t>storia</a:t>
            </a:r>
            <a:r>
              <a:rPr lang="fr-FR" sz="1200" dirty="0" smtClean="0"/>
              <a:t> </a:t>
            </a:r>
            <a:r>
              <a:rPr lang="fr-FR" sz="1200" dirty="0" err="1" smtClean="0"/>
              <a:t>fotografica</a:t>
            </a:r>
            <a:r>
              <a:rPr lang="fr-FR" sz="1200" dirty="0" smtClean="0"/>
              <a:t> </a:t>
            </a:r>
            <a:r>
              <a:rPr lang="fr-FR" sz="1200" dirty="0" err="1" smtClean="0"/>
              <a:t>sull'emigrazione</a:t>
            </a:r>
            <a:r>
              <a:rPr lang="fr-FR" sz="1200" dirty="0" smtClean="0"/>
              <a:t> </a:t>
            </a:r>
            <a:r>
              <a:rPr lang="fr-FR" sz="1200" dirty="0" err="1" smtClean="0"/>
              <a:t>italiana</a:t>
            </a:r>
            <a:r>
              <a:rPr lang="fr-FR" sz="1200" dirty="0" smtClean="0"/>
              <a:t> in Svizzera </a:t>
            </a:r>
            <a:r>
              <a:rPr lang="fr-FR" sz="1200" dirty="0" err="1" smtClean="0"/>
              <a:t>dopo</a:t>
            </a:r>
            <a:r>
              <a:rPr lang="fr-FR" sz="1200" dirty="0" smtClean="0"/>
              <a:t> la </a:t>
            </a:r>
            <a:r>
              <a:rPr lang="fr-FR" sz="1200" dirty="0" err="1" smtClean="0"/>
              <a:t>guerra</a:t>
            </a:r>
            <a:r>
              <a:rPr lang="fr-FR" sz="1200" dirty="0" smtClean="0"/>
              <a:t> = Der lange </a:t>
            </a:r>
            <a:r>
              <a:rPr lang="fr-FR" sz="1200" dirty="0" err="1" smtClean="0"/>
              <a:t>Abschied</a:t>
            </a:r>
            <a:r>
              <a:rPr lang="fr-FR" sz="1200" dirty="0" smtClean="0"/>
              <a:t> : 138 </a:t>
            </a:r>
            <a:r>
              <a:rPr lang="fr-FR" sz="1200" dirty="0" err="1" smtClean="0"/>
              <a:t>Fotografien</a:t>
            </a:r>
            <a:r>
              <a:rPr lang="fr-FR" sz="1200" dirty="0" smtClean="0"/>
              <a:t> </a:t>
            </a:r>
            <a:r>
              <a:rPr lang="fr-FR" sz="1200" dirty="0" err="1" smtClean="0"/>
              <a:t>zur</a:t>
            </a:r>
            <a:r>
              <a:rPr lang="fr-FR" sz="1200" dirty="0" smtClean="0"/>
              <a:t> </a:t>
            </a:r>
            <a:r>
              <a:rPr lang="fr-FR" sz="1200" dirty="0" err="1" smtClean="0"/>
              <a:t>italienischen</a:t>
            </a:r>
            <a:r>
              <a:rPr lang="fr-FR" sz="1200" dirty="0" smtClean="0"/>
              <a:t> Emigration in die Schweiz </a:t>
            </a:r>
            <a:r>
              <a:rPr lang="fr-FR" sz="1200" dirty="0" err="1" smtClean="0"/>
              <a:t>nach</a:t>
            </a:r>
            <a:r>
              <a:rPr lang="fr-FR" sz="1200" dirty="0" smtClean="0"/>
              <a:t> 1945 / </a:t>
            </a:r>
            <a:r>
              <a:rPr lang="fr-FR" sz="1200" dirty="0" err="1" smtClean="0"/>
              <a:t>herausgegeben</a:t>
            </a:r>
            <a:r>
              <a:rPr lang="fr-FR" sz="1200" dirty="0" smtClean="0"/>
              <a:t> </a:t>
            </a:r>
            <a:r>
              <a:rPr lang="fr-FR" sz="1200" dirty="0" err="1" smtClean="0"/>
              <a:t>von</a:t>
            </a:r>
            <a:r>
              <a:rPr lang="fr-FR" sz="1200" dirty="0" smtClean="0"/>
              <a:t> Dieter Bachmann</a:t>
            </a:r>
            <a:r>
              <a:rPr lang="de-DE" sz="1200" dirty="0" smtClean="0"/>
              <a:t> </a:t>
            </a:r>
            <a:endParaRPr lang="fr-CH" sz="1200" i="1" dirty="0">
              <a:latin typeface="Arial" pitchFamily="34" charset="0"/>
              <a:cs typeface="Arial" pitchFamily="34" charset="0"/>
            </a:endParaRPr>
          </a:p>
        </p:txBody>
      </p:sp>
      <p:pic>
        <p:nvPicPr>
          <p:cNvPr id="7"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844824"/>
            <a:ext cx="2664296" cy="1728192"/>
          </a:xfrm>
          <a:prstGeom prst="rect">
            <a:avLst/>
          </a:prstGeom>
          <a:noFill/>
          <a:ln w="9525">
            <a:noFill/>
            <a:miter lim="800000"/>
            <a:headEnd/>
            <a:tailEnd/>
          </a:ln>
          <a:effectLst/>
        </p:spPr>
      </p:pic>
      <p:pic>
        <p:nvPicPr>
          <p:cNvPr id="8" name="Image 2"/>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861048"/>
            <a:ext cx="2736304" cy="1656184"/>
          </a:xfrm>
          <a:prstGeom prst="rect">
            <a:avLst/>
          </a:prstGeom>
          <a:noFill/>
        </p:spPr>
      </p:pic>
    </p:spTree>
    <p:extLst>
      <p:ext uri="{BB962C8B-B14F-4D97-AF65-F5344CB8AC3E}">
        <p14:creationId xmlns:p14="http://schemas.microsoft.com/office/powerpoint/2010/main" val="433208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99592" y="908720"/>
            <a:ext cx="7272808" cy="615553"/>
          </a:xfrm>
          <a:prstGeom prst="rect">
            <a:avLst/>
          </a:prstGeom>
        </p:spPr>
        <p:txBody>
          <a:bodyPr wrap="square" lIns="0" tIns="0" rIns="0" bIns="0">
            <a:spAutoFit/>
          </a:bodyPr>
          <a:lstStyle/>
          <a:p>
            <a:pPr lvl="0">
              <a:spcBef>
                <a:spcPct val="0"/>
              </a:spcBef>
              <a:tabLst>
                <a:tab pos="8162925" algn="l"/>
              </a:tabLst>
              <a:defRPr/>
            </a:pPr>
            <a:r>
              <a:rPr lang="fr-CH" sz="2000" b="1" cap="all" dirty="0">
                <a:solidFill>
                  <a:srgbClr val="004C7D"/>
                </a:solidFill>
                <a:latin typeface="Arial" pitchFamily="34" charset="0"/>
                <a:cs typeface="Arial" pitchFamily="34" charset="0"/>
              </a:rPr>
              <a:t>Paradossi dopo 1945</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827584" y="1628800"/>
            <a:ext cx="6768752"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99992" y="1772816"/>
            <a:ext cx="3888432" cy="646331"/>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Titre Texte</a:t>
            </a:r>
          </a:p>
          <a:p>
            <a:endParaRPr lang="fr-CH" sz="1000" dirty="0" smtClean="0">
              <a:latin typeface="Arial" pitchFamily="34" charset="0"/>
              <a:cs typeface="Arial" pitchFamily="34" charset="0"/>
            </a:endParaRPr>
          </a:p>
          <a:p>
            <a:r>
              <a:rPr lang="fr-CH" sz="1600" dirty="0" smtClean="0">
                <a:latin typeface="Arial" pitchFamily="34" charset="0"/>
                <a:cs typeface="Arial" pitchFamily="34" charset="0"/>
              </a:rPr>
              <a:t>Texte</a:t>
            </a:r>
          </a:p>
        </p:txBody>
      </p:sp>
      <p:sp>
        <p:nvSpPr>
          <p:cNvPr id="10" name="Rectangle 9"/>
          <p:cNvSpPr/>
          <p:nvPr/>
        </p:nvSpPr>
        <p:spPr>
          <a:xfrm>
            <a:off x="827584" y="5877272"/>
            <a:ext cx="3986646" cy="276999"/>
          </a:xfrm>
          <a:prstGeom prst="rect">
            <a:avLst/>
          </a:prstGeom>
        </p:spPr>
        <p:txBody>
          <a:bodyPr wrap="square">
            <a:spAutoFit/>
          </a:bodyPr>
          <a:lstStyle/>
          <a:p>
            <a:r>
              <a:rPr lang="fr-CH" sz="1200" i="1" dirty="0" smtClean="0">
                <a:latin typeface="Arial" pitchFamily="34" charset="0"/>
                <a:cs typeface="Arial" pitchFamily="34" charset="0"/>
              </a:rPr>
              <a:t>Sozialarchiv</a:t>
            </a:r>
            <a:endParaRPr lang="fr-CH" sz="1200" i="1" dirty="0">
              <a:latin typeface="Arial" pitchFamily="34" charset="0"/>
              <a:cs typeface="Arial" pitchFamily="34" charset="0"/>
            </a:endParaRPr>
          </a:p>
        </p:txBody>
      </p:sp>
      <p:pic>
        <p:nvPicPr>
          <p:cNvPr id="8" name="Image 6" descr="C:\Users\steineri\AppData\Local\Microsoft\Windows\Temporary Internet Files\Content.Outlook\Q8YJZ02H\1982_noch mehr einwanderu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772816"/>
            <a:ext cx="2837180" cy="4028440"/>
          </a:xfrm>
          <a:prstGeom prst="rect">
            <a:avLst/>
          </a:prstGeom>
          <a:noFill/>
          <a:ln>
            <a:noFill/>
          </a:ln>
        </p:spPr>
      </p:pic>
      <p:pic>
        <p:nvPicPr>
          <p:cNvPr id="9" name="Bild 8"/>
          <p:cNvPicPr/>
          <p:nvPr/>
        </p:nvPicPr>
        <p:blipFill>
          <a:blip r:embed="rId4" cstate="print"/>
          <a:srcRect/>
          <a:stretch>
            <a:fillRect/>
          </a:stretch>
        </p:blipFill>
        <p:spPr bwMode="auto">
          <a:xfrm>
            <a:off x="3851920" y="1772816"/>
            <a:ext cx="4680520" cy="3816424"/>
          </a:xfrm>
          <a:prstGeom prst="rect">
            <a:avLst/>
          </a:prstGeom>
          <a:noFill/>
          <a:ln w="9525">
            <a:noFill/>
            <a:miter lim="800000"/>
            <a:headEnd/>
            <a:tailEnd/>
          </a:ln>
        </p:spPr>
      </p:pic>
    </p:spTree>
    <p:extLst>
      <p:ext uri="{BB962C8B-B14F-4D97-AF65-F5344CB8AC3E}">
        <p14:creationId xmlns:p14="http://schemas.microsoft.com/office/powerpoint/2010/main" val="81109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27584" y="908720"/>
            <a:ext cx="7272808" cy="923330"/>
          </a:xfrm>
          <a:prstGeom prst="rect">
            <a:avLst/>
          </a:prstGeom>
        </p:spPr>
        <p:txBody>
          <a:bodyPr wrap="square" lIns="0" tIns="0" rIns="0" bIns="0">
            <a:spAutoFit/>
          </a:bodyPr>
          <a:lstStyle/>
          <a:p>
            <a:pPr lvl="0">
              <a:spcBef>
                <a:spcPct val="0"/>
              </a:spcBef>
              <a:tabLst>
                <a:tab pos="8162925" algn="l"/>
              </a:tabLst>
              <a:defRPr/>
            </a:pPr>
            <a:r>
              <a:rPr lang="fr-CH" sz="2000" b="1" cap="all" dirty="0">
                <a:solidFill>
                  <a:srgbClr val="004C7D"/>
                </a:solidFill>
                <a:latin typeface="Arial" pitchFamily="34" charset="0"/>
                <a:cs typeface="Arial" pitchFamily="34" charset="0"/>
              </a:rPr>
              <a:t>Dalla Lotta agli stranieri </a:t>
            </a:r>
            <a:r>
              <a:rPr lang="fr-CH" sz="2000" b="1" cap="all" dirty="0" smtClean="0">
                <a:solidFill>
                  <a:srgbClr val="004C7D"/>
                </a:solidFill>
                <a:latin typeface="Arial" pitchFamily="34" charset="0"/>
                <a:cs typeface="Arial" pitchFamily="34" charset="0"/>
              </a:rPr>
              <a:t>alla </a:t>
            </a:r>
            <a:r>
              <a:rPr lang="fr-CH" sz="2000" b="1" cap="all" dirty="0">
                <a:solidFill>
                  <a:srgbClr val="004C7D"/>
                </a:solidFill>
                <a:latin typeface="Arial" pitchFamily="34" charset="0"/>
                <a:cs typeface="Arial" pitchFamily="34" charset="0"/>
              </a:rPr>
              <a:t>libera circolazione</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899592" y="1628800"/>
            <a:ext cx="6696744"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372200" y="1772816"/>
            <a:ext cx="2376264" cy="892552"/>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Geografia della libera circolazione</a:t>
            </a:r>
            <a:endParaRPr lang="fr-CH" sz="1600" b="1" dirty="0" smtClean="0">
              <a:latin typeface="Arial" pitchFamily="34" charset="0"/>
              <a:cs typeface="Arial" pitchFamily="34" charset="0"/>
            </a:endParaRPr>
          </a:p>
          <a:p>
            <a:endParaRPr lang="fr-CH" sz="1000" dirty="0" smtClean="0">
              <a:latin typeface="Arial" pitchFamily="34" charset="0"/>
              <a:cs typeface="Arial" pitchFamily="34" charset="0"/>
            </a:endParaRPr>
          </a:p>
          <a:p>
            <a:endParaRPr lang="fr-CH" sz="1600" dirty="0" smtClean="0">
              <a:latin typeface="Arial" pitchFamily="34" charset="0"/>
              <a:cs typeface="Arial" pitchFamily="34" charset="0"/>
            </a:endParaRPr>
          </a:p>
        </p:txBody>
      </p:sp>
      <p:sp>
        <p:nvSpPr>
          <p:cNvPr id="10" name="Rectangle 9"/>
          <p:cNvSpPr/>
          <p:nvPr/>
        </p:nvSpPr>
        <p:spPr>
          <a:xfrm>
            <a:off x="827584" y="5805264"/>
            <a:ext cx="3986646" cy="276999"/>
          </a:xfrm>
          <a:prstGeom prst="rect">
            <a:avLst/>
          </a:prstGeom>
        </p:spPr>
        <p:txBody>
          <a:bodyPr wrap="square">
            <a:spAutoFit/>
          </a:bodyPr>
          <a:lstStyle/>
          <a:p>
            <a:r>
              <a:rPr lang="fr-CH" sz="1200" i="1" dirty="0" smtClean="0">
                <a:latin typeface="Arial" pitchFamily="34" charset="0"/>
                <a:cs typeface="Arial" pitchFamily="34" charset="0"/>
              </a:rPr>
              <a:t>Admin EDA</a:t>
            </a:r>
            <a:endParaRPr lang="fr-CH" sz="1200" i="1" dirty="0">
              <a:latin typeface="Arial" pitchFamily="34" charset="0"/>
              <a:cs typeface="Arial" pitchFamily="34" charset="0"/>
            </a:endParaRPr>
          </a:p>
        </p:txBody>
      </p:sp>
      <p:pic>
        <p:nvPicPr>
          <p:cNvPr id="7" name="Image 1"/>
          <p:cNvPicPr/>
          <p:nvPr/>
        </p:nvPicPr>
        <p:blipFill>
          <a:blip r:embed="rId3" cstate="print"/>
          <a:srcRect/>
          <a:stretch>
            <a:fillRect/>
          </a:stretch>
        </p:blipFill>
        <p:spPr bwMode="auto">
          <a:xfrm>
            <a:off x="827584" y="1700808"/>
            <a:ext cx="5256584" cy="403244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15918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27584" y="908720"/>
            <a:ext cx="7272808" cy="923330"/>
          </a:xfrm>
          <a:prstGeom prst="rect">
            <a:avLst/>
          </a:prstGeom>
        </p:spPr>
        <p:txBody>
          <a:bodyPr wrap="square" lIns="0" tIns="0" rIns="0" bIns="0">
            <a:spAutoFit/>
          </a:bodyPr>
          <a:lstStyle/>
          <a:p>
            <a:pPr lvl="0">
              <a:spcBef>
                <a:spcPct val="0"/>
              </a:spcBef>
              <a:tabLst>
                <a:tab pos="8162925" algn="l"/>
              </a:tabLst>
              <a:defRPr/>
            </a:pPr>
            <a:r>
              <a:rPr lang="fr-CH" sz="2000" b="1" cap="all" dirty="0">
                <a:solidFill>
                  <a:srgbClr val="004C7D"/>
                </a:solidFill>
                <a:latin typeface="Arial" pitchFamily="34" charset="0"/>
                <a:cs typeface="Arial" pitchFamily="34" charset="0"/>
              </a:rPr>
              <a:t>Dalla Lotta agli stranieri </a:t>
            </a:r>
            <a:r>
              <a:rPr lang="fr-CH" sz="2000" b="1" cap="all" dirty="0" smtClean="0">
                <a:solidFill>
                  <a:srgbClr val="004C7D"/>
                </a:solidFill>
                <a:latin typeface="Arial" pitchFamily="34" charset="0"/>
                <a:cs typeface="Arial" pitchFamily="34" charset="0"/>
              </a:rPr>
              <a:t>alla </a:t>
            </a:r>
            <a:r>
              <a:rPr lang="fr-CH" sz="2000" b="1" cap="all" dirty="0">
                <a:solidFill>
                  <a:srgbClr val="004C7D"/>
                </a:solidFill>
                <a:latin typeface="Arial" pitchFamily="34" charset="0"/>
                <a:cs typeface="Arial" pitchFamily="34" charset="0"/>
              </a:rPr>
              <a:t>libera circolazione</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827584" y="1628800"/>
            <a:ext cx="6768752"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41" y="1831222"/>
            <a:ext cx="7677159" cy="456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6969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36712"/>
            <a:ext cx="7992888" cy="576064"/>
          </a:xfrm>
        </p:spPr>
        <p:txBody>
          <a:bodyPr/>
          <a:lstStyle/>
          <a:p>
            <a:r>
              <a:rPr lang="it-IT" sz="2000" cap="all" dirty="0" smtClean="0">
                <a:solidFill>
                  <a:srgbClr val="004C7D"/>
                </a:solidFill>
              </a:rPr>
              <a:t>Messaggi chiave</a:t>
            </a:r>
            <a:endParaRPr lang="it-IT" sz="2000" cap="all" dirty="0">
              <a:solidFill>
                <a:srgbClr val="004C7D"/>
              </a:solidFill>
            </a:endParaRPr>
          </a:p>
        </p:txBody>
      </p:sp>
      <p:sp>
        <p:nvSpPr>
          <p:cNvPr id="3" name="Inhaltsplatzhalter 2"/>
          <p:cNvSpPr>
            <a:spLocks noGrp="1"/>
          </p:cNvSpPr>
          <p:nvPr>
            <p:ph idx="1"/>
          </p:nvPr>
        </p:nvSpPr>
        <p:spPr>
          <a:xfrm>
            <a:off x="611560" y="1916832"/>
            <a:ext cx="7992888" cy="3849291"/>
          </a:xfrm>
        </p:spPr>
        <p:txBody>
          <a:bodyPr>
            <a:normAutofit lnSpcReduction="10000"/>
          </a:bodyPr>
          <a:lstStyle/>
          <a:p>
            <a:r>
              <a:rPr lang="it-IT" sz="2200" dirty="0" smtClean="0"/>
              <a:t>In molti paesi la </a:t>
            </a:r>
            <a:r>
              <a:rPr lang="it-IT" sz="2200" b="1" dirty="0" smtClean="0"/>
              <a:t>politicizzazione</a:t>
            </a:r>
            <a:r>
              <a:rPr lang="it-IT" sz="2200" dirty="0" smtClean="0"/>
              <a:t> della migrazione è </a:t>
            </a:r>
            <a:r>
              <a:rPr lang="it-IT" sz="2200" b="1" dirty="0" smtClean="0"/>
              <a:t>top-down </a:t>
            </a:r>
            <a:r>
              <a:rPr lang="it-IT" sz="2200" dirty="0" smtClean="0"/>
              <a:t>spinto dai partiti politici ( con l’eccezione dell’Irlanda, Regno Unito e Svizzera, dove il processo è iniziato bottom-up, con più spazio per la società civile e operatori dei media</a:t>
            </a:r>
          </a:p>
          <a:p>
            <a:r>
              <a:rPr lang="it-IT" sz="2200" b="1" dirty="0" smtClean="0"/>
              <a:t>Salienza e polarizzazione </a:t>
            </a:r>
            <a:r>
              <a:rPr lang="it-IT" sz="2200" dirty="0" smtClean="0"/>
              <a:t>dell’immigrazione e integrazione non sono legati necessariamente ai flussi migratori, alla quota dei nati all’estero o allo stato dell’economia</a:t>
            </a:r>
          </a:p>
          <a:p>
            <a:r>
              <a:rPr lang="it-IT" sz="2200" dirty="0" smtClean="0"/>
              <a:t>Un buon </a:t>
            </a:r>
            <a:r>
              <a:rPr lang="it-IT" sz="2200" b="1" dirty="0" smtClean="0"/>
              <a:t>stato economico </a:t>
            </a:r>
            <a:r>
              <a:rPr lang="it-IT" sz="2200" dirty="0" smtClean="0"/>
              <a:t>e una </a:t>
            </a:r>
            <a:r>
              <a:rPr lang="it-IT" sz="2200" b="1" dirty="0" smtClean="0"/>
              <a:t>interazione scuola-lavoro </a:t>
            </a:r>
            <a:r>
              <a:rPr lang="it-IT" sz="2200" dirty="0" smtClean="0"/>
              <a:t>importante per evitare derive della G2 (sistema duale)</a:t>
            </a:r>
          </a:p>
          <a:p>
            <a:r>
              <a:rPr lang="it-IT" sz="2200" dirty="0" smtClean="0"/>
              <a:t>Clima rispettoso della </a:t>
            </a:r>
            <a:r>
              <a:rPr lang="it-IT" sz="2200" b="1" dirty="0" smtClean="0"/>
              <a:t>potenzialità individuale </a:t>
            </a:r>
            <a:r>
              <a:rPr lang="it-IT" sz="2200" dirty="0" smtClean="0"/>
              <a:t>è centrale</a:t>
            </a:r>
            <a:endParaRPr lang="it-IT" sz="2200"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2</a:t>
            </a:fld>
            <a:endParaRPr lang="en-GB" dirty="0"/>
          </a:p>
        </p:txBody>
      </p:sp>
    </p:spTree>
    <p:extLst>
      <p:ext uri="{BB962C8B-B14F-4D97-AF65-F5344CB8AC3E}">
        <p14:creationId xmlns:p14="http://schemas.microsoft.com/office/powerpoint/2010/main" val="8147878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683568" y="836712"/>
            <a:ext cx="7345511" cy="720080"/>
          </a:xfrm>
        </p:spPr>
        <p:txBody>
          <a:bodyPr>
            <a:normAutofit fontScale="92500" lnSpcReduction="10000"/>
          </a:bodyPr>
          <a:lstStyle/>
          <a:p>
            <a:pPr marL="360363" lvl="0" indent="0">
              <a:spcBef>
                <a:spcPct val="0"/>
              </a:spcBef>
              <a:tabLst>
                <a:tab pos="8162925" algn="l"/>
              </a:tabLst>
              <a:defRPr/>
            </a:pPr>
            <a:r>
              <a:rPr lang="fr-CH" sz="2400" cap="all" dirty="0"/>
              <a:t>Dalla Lotta agli stranieri </a:t>
            </a:r>
            <a:r>
              <a:rPr lang="fr-CH" sz="2400" cap="all" dirty="0" smtClean="0"/>
              <a:t>alla </a:t>
            </a:r>
            <a:r>
              <a:rPr lang="fr-CH" sz="2400" cap="all" dirty="0"/>
              <a:t>libera circolazione</a:t>
            </a:r>
            <a:endParaRPr lang="fr-CH" sz="2400" cap="all"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41" y="1772816"/>
            <a:ext cx="7189720" cy="458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3358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27584" y="764704"/>
            <a:ext cx="7272808" cy="1015663"/>
          </a:xfrm>
          <a:prstGeom prst="rect">
            <a:avLst/>
          </a:prstGeom>
        </p:spPr>
        <p:txBody>
          <a:bodyPr wrap="square" lIns="0" tIns="0" rIns="0" bIns="0">
            <a:spAutoFit/>
          </a:bodyPr>
          <a:lstStyle/>
          <a:p>
            <a:pPr marL="360363" lvl="0" indent="0">
              <a:spcBef>
                <a:spcPct val="0"/>
              </a:spcBef>
              <a:tabLst>
                <a:tab pos="8162925" algn="l"/>
              </a:tabLst>
              <a:defRPr/>
            </a:pPr>
            <a:r>
              <a:rPr lang="fr-CH" sz="2200" b="1" cap="all" dirty="0">
                <a:solidFill>
                  <a:srgbClr val="004C7D"/>
                </a:solidFill>
                <a:latin typeface="Arial" pitchFamily="34" charset="0"/>
                <a:cs typeface="Arial" pitchFamily="34" charset="0"/>
              </a:rPr>
              <a:t>Dalla</a:t>
            </a:r>
            <a:r>
              <a:rPr lang="fr-CH" sz="2000" cap="all" dirty="0"/>
              <a:t> </a:t>
            </a:r>
            <a:r>
              <a:rPr lang="fr-CH" sz="2200" b="1" cap="all" dirty="0">
                <a:solidFill>
                  <a:srgbClr val="004C7D"/>
                </a:solidFill>
                <a:latin typeface="Arial" pitchFamily="34" charset="0"/>
                <a:cs typeface="Arial" pitchFamily="34" charset="0"/>
              </a:rPr>
              <a:t>Lotta agli stranieri </a:t>
            </a:r>
            <a:r>
              <a:rPr lang="fr-CH" sz="2200" b="1" cap="all" dirty="0" smtClean="0">
                <a:solidFill>
                  <a:srgbClr val="004C7D"/>
                </a:solidFill>
                <a:latin typeface="Arial" pitchFamily="34" charset="0"/>
                <a:cs typeface="Arial" pitchFamily="34" charset="0"/>
              </a:rPr>
              <a:t>alla </a:t>
            </a:r>
            <a:r>
              <a:rPr lang="fr-CH" sz="2200" b="1" cap="all" dirty="0">
                <a:solidFill>
                  <a:srgbClr val="004C7D"/>
                </a:solidFill>
                <a:latin typeface="Arial" pitchFamily="34" charset="0"/>
                <a:cs typeface="Arial" pitchFamily="34" charset="0"/>
              </a:rPr>
              <a:t>libera circolazione</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lang="fr-CH" sz="2200" b="1" cap="all" dirty="0">
              <a:solidFill>
                <a:srgbClr val="004C7D"/>
              </a:solidFill>
              <a:latin typeface="Arial" pitchFamily="34" charset="0"/>
              <a:cs typeface="Arial" pitchFamily="34" charset="0"/>
            </a:endParaRPr>
          </a:p>
        </p:txBody>
      </p:sp>
      <p:cxnSp>
        <p:nvCxnSpPr>
          <p:cNvPr id="14" name="Connecteur droit 13"/>
          <p:cNvCxnSpPr/>
          <p:nvPr/>
        </p:nvCxnSpPr>
        <p:spPr>
          <a:xfrm>
            <a:off x="827584" y="1484784"/>
            <a:ext cx="6696744"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graphicFrame>
        <p:nvGraphicFramePr>
          <p:cNvPr id="2" name="Objekt 1"/>
          <p:cNvGraphicFramePr>
            <a:graphicFrameLocks noChangeAspect="1"/>
          </p:cNvGraphicFramePr>
          <p:nvPr>
            <p:extLst>
              <p:ext uri="{D42A27DB-BD31-4B8C-83A1-F6EECF244321}">
                <p14:modId xmlns:p14="http://schemas.microsoft.com/office/powerpoint/2010/main" val="2389838585"/>
              </p:ext>
            </p:extLst>
          </p:nvPr>
        </p:nvGraphicFramePr>
        <p:xfrm>
          <a:off x="971600" y="1628800"/>
          <a:ext cx="6336704" cy="4881710"/>
        </p:xfrm>
        <a:graphic>
          <a:graphicData uri="http://schemas.openxmlformats.org/presentationml/2006/ole">
            <mc:AlternateContent xmlns:mc="http://schemas.openxmlformats.org/markup-compatibility/2006">
              <mc:Choice xmlns:v="urn:schemas-microsoft-com:vml" Requires="v">
                <p:oleObj spid="_x0000_s2086" name="Dokument" r:id="rId4" imgW="5918200" imgH="4559300" progId="Word.Document.12">
                  <p:embed/>
                </p:oleObj>
              </mc:Choice>
              <mc:Fallback>
                <p:oleObj name="Dokument" r:id="rId4" imgW="5918200" imgH="4559300" progId="Word.Document.12">
                  <p:embed/>
                  <p:pic>
                    <p:nvPicPr>
                      <p:cNvPr id="0" name=""/>
                      <p:cNvPicPr/>
                      <p:nvPr/>
                    </p:nvPicPr>
                    <p:blipFill>
                      <a:blip r:embed="rId5"/>
                      <a:stretch>
                        <a:fillRect/>
                      </a:stretch>
                    </p:blipFill>
                    <p:spPr>
                      <a:xfrm>
                        <a:off x="971600" y="1628800"/>
                        <a:ext cx="6336704" cy="4881710"/>
                      </a:xfrm>
                      <a:prstGeom prst="rect">
                        <a:avLst/>
                      </a:prstGeom>
                    </p:spPr>
                  </p:pic>
                </p:oleObj>
              </mc:Fallback>
            </mc:AlternateContent>
          </a:graphicData>
        </a:graphic>
      </p:graphicFrame>
    </p:spTree>
    <p:extLst>
      <p:ext uri="{BB962C8B-B14F-4D97-AF65-F5344CB8AC3E}">
        <p14:creationId xmlns:p14="http://schemas.microsoft.com/office/powerpoint/2010/main" val="33750129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27584" y="908720"/>
            <a:ext cx="7272808" cy="615553"/>
          </a:xfrm>
          <a:prstGeom prst="rect">
            <a:avLst/>
          </a:prstGeom>
        </p:spPr>
        <p:txBody>
          <a:bodyPr wrap="square" lIns="0" tIns="0" rIns="0" bIns="0">
            <a:spAutoFit/>
          </a:bodyPr>
          <a:lstStyle/>
          <a:p>
            <a:pPr marL="87313">
              <a:spcBef>
                <a:spcPct val="0"/>
              </a:spcBef>
              <a:buNone/>
              <a:tabLst>
                <a:tab pos="8162925" algn="l"/>
              </a:tabLst>
              <a:defRPr/>
            </a:pPr>
            <a:r>
              <a:rPr lang="fr-CH" sz="2000" b="1" cap="all" dirty="0">
                <a:solidFill>
                  <a:srgbClr val="004C7D"/>
                </a:solidFill>
              </a:rPr>
              <a:t>Dalla</a:t>
            </a:r>
            <a:r>
              <a:rPr lang="fr-CH" sz="2000" cap="all" dirty="0"/>
              <a:t> </a:t>
            </a:r>
            <a:r>
              <a:rPr lang="fr-CH" sz="2000" b="1" cap="all" dirty="0">
                <a:solidFill>
                  <a:srgbClr val="004C7D"/>
                </a:solidFill>
              </a:rPr>
              <a:t>Lotta agli stranieri alle libera circolazione</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827584" y="1484784"/>
            <a:ext cx="6696744"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graphicFrame>
        <p:nvGraphicFramePr>
          <p:cNvPr id="2" name="Objekt 1"/>
          <p:cNvGraphicFramePr>
            <a:graphicFrameLocks noChangeAspect="1"/>
          </p:cNvGraphicFramePr>
          <p:nvPr>
            <p:extLst>
              <p:ext uri="{D42A27DB-BD31-4B8C-83A1-F6EECF244321}">
                <p14:modId xmlns:p14="http://schemas.microsoft.com/office/powerpoint/2010/main" val="3628118370"/>
              </p:ext>
            </p:extLst>
          </p:nvPr>
        </p:nvGraphicFramePr>
        <p:xfrm>
          <a:off x="899592" y="1628800"/>
          <a:ext cx="4759300" cy="4789939"/>
        </p:xfrm>
        <a:graphic>
          <a:graphicData uri="http://schemas.openxmlformats.org/presentationml/2006/ole">
            <mc:AlternateContent xmlns:mc="http://schemas.openxmlformats.org/markup-compatibility/2006">
              <mc:Choice xmlns:v="urn:schemas-microsoft-com:vml" Requires="v">
                <p:oleObj spid="_x0000_s5157" name="Dokument" r:id="rId4" imgW="5918200" imgH="5956300" progId="Word.Document.12">
                  <p:embed/>
                </p:oleObj>
              </mc:Choice>
              <mc:Fallback>
                <p:oleObj name="Dokument" r:id="rId4" imgW="5918200" imgH="5956300" progId="Word.Document.12">
                  <p:embed/>
                  <p:pic>
                    <p:nvPicPr>
                      <p:cNvPr id="0" name=""/>
                      <p:cNvPicPr/>
                      <p:nvPr/>
                    </p:nvPicPr>
                    <p:blipFill>
                      <a:blip r:embed="rId5"/>
                      <a:stretch>
                        <a:fillRect/>
                      </a:stretch>
                    </p:blipFill>
                    <p:spPr>
                      <a:xfrm>
                        <a:off x="899592" y="1628800"/>
                        <a:ext cx="4759300" cy="4789939"/>
                      </a:xfrm>
                      <a:prstGeom prst="rect">
                        <a:avLst/>
                      </a:prstGeom>
                    </p:spPr>
                  </p:pic>
                </p:oleObj>
              </mc:Fallback>
            </mc:AlternateContent>
          </a:graphicData>
        </a:graphic>
      </p:graphicFrame>
    </p:spTree>
    <p:extLst>
      <p:ext uri="{BB962C8B-B14F-4D97-AF65-F5344CB8AC3E}">
        <p14:creationId xmlns:p14="http://schemas.microsoft.com/office/powerpoint/2010/main" val="39794211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971600" y="908720"/>
            <a:ext cx="7345511" cy="720080"/>
          </a:xfrm>
          <a:prstGeom prst="rect">
            <a:avLst/>
          </a:prstGeom>
        </p:spPr>
        <p:txBody>
          <a:bodyPr/>
          <a:lstStyle>
            <a:lvl1pPr marL="342900" indent="-342900" algn="l" rtl="0" eaLnBrk="0" fontAlgn="base" hangingPunct="0">
              <a:spcBef>
                <a:spcPct val="20000"/>
              </a:spcBef>
              <a:spcAft>
                <a:spcPct val="0"/>
              </a:spcAft>
              <a:buFont typeface="Arial" charset="0"/>
              <a:buNone/>
              <a:defRPr sz="3600" b="1" kern="1200" baseline="0">
                <a:solidFill>
                  <a:srgbClr val="004C7D"/>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000" cap="all" dirty="0"/>
              <a:t>Sistema</a:t>
            </a:r>
            <a:r>
              <a:rPr lang="it-IT" dirty="0" smtClean="0"/>
              <a:t> </a:t>
            </a:r>
            <a:r>
              <a:rPr lang="it-IT" sz="2000" cap="all" dirty="0"/>
              <a:t>educativo svizzero</a:t>
            </a:r>
            <a:endParaRPr lang="it-IT" sz="2000" cap="al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36738"/>
            <a:ext cx="4851102" cy="458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8236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xfrm>
            <a:off x="323529" y="980727"/>
            <a:ext cx="720080" cy="5240685"/>
          </a:xfrm>
        </p:spPr>
        <p:txBody>
          <a:bodyPr/>
          <a:lstStyle/>
          <a:p>
            <a:r>
              <a:rPr lang="fr-CH" dirty="0" smtClean="0"/>
              <a:t>T</a:t>
            </a:r>
          </a:p>
          <a:p>
            <a:r>
              <a:rPr lang="fr-CH" dirty="0" smtClean="0"/>
              <a:t>R</a:t>
            </a:r>
          </a:p>
          <a:p>
            <a:r>
              <a:rPr lang="fr-CH" dirty="0" smtClean="0"/>
              <a:t>E</a:t>
            </a:r>
          </a:p>
          <a:p>
            <a:r>
              <a:rPr lang="fr-CH" dirty="0"/>
              <a:t>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764704"/>
            <a:ext cx="7913999" cy="575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4264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63080" y="1844824"/>
            <a:ext cx="8280920" cy="4752528"/>
          </a:xfrm>
        </p:spPr>
        <p:txBody>
          <a:bodyPr>
            <a:normAutofit lnSpcReduction="10000"/>
          </a:bodyPr>
          <a:lstStyle/>
          <a:p>
            <a:r>
              <a:rPr lang="it-IT" sz="2600" i="1" dirty="0" smtClean="0">
                <a:solidFill>
                  <a:schemeClr val="tx1"/>
                </a:solidFill>
              </a:rPr>
              <a:t>Obiettivo strategico </a:t>
            </a:r>
            <a:r>
              <a:rPr lang="it-IT" sz="2600" dirty="0" smtClean="0">
                <a:solidFill>
                  <a:schemeClr val="tx1"/>
                </a:solidFill>
              </a:rPr>
              <a:t>:</a:t>
            </a:r>
          </a:p>
          <a:p>
            <a:pPr lvl="1"/>
            <a:r>
              <a:rPr lang="it-IT" sz="2200" dirty="0" smtClean="0">
                <a:solidFill>
                  <a:schemeClr val="tx1"/>
                </a:solidFill>
              </a:rPr>
              <a:t>Ridurre al 5% la proporzione di giovani di 25 anni senza qualifica post-obbligo entro il 2015.</a:t>
            </a:r>
          </a:p>
          <a:p>
            <a:r>
              <a:rPr lang="it-IT" sz="2600" i="1" dirty="0" smtClean="0">
                <a:solidFill>
                  <a:schemeClr val="tx1"/>
                </a:solidFill>
              </a:rPr>
              <a:t>Strumenti </a:t>
            </a:r>
            <a:r>
              <a:rPr lang="it-IT" sz="2600" dirty="0" smtClean="0">
                <a:solidFill>
                  <a:schemeClr val="tx1"/>
                </a:solidFill>
              </a:rPr>
              <a:t>:</a:t>
            </a:r>
          </a:p>
          <a:p>
            <a:pPr lvl="1"/>
            <a:r>
              <a:rPr lang="it-IT" sz="2200" dirty="0" smtClean="0">
                <a:solidFill>
                  <a:schemeClr val="tx1"/>
                </a:solidFill>
              </a:rPr>
              <a:t>Inizio </a:t>
            </a:r>
            <a:r>
              <a:rPr lang="it-IT" sz="2200" b="1" dirty="0" smtClean="0">
                <a:solidFill>
                  <a:schemeClr val="tx1"/>
                </a:solidFill>
              </a:rPr>
              <a:t>scolarità a 4 anni </a:t>
            </a:r>
            <a:r>
              <a:rPr lang="it-IT" sz="2200" dirty="0" smtClean="0">
                <a:solidFill>
                  <a:schemeClr val="tx1"/>
                </a:solidFill>
              </a:rPr>
              <a:t>(8 anni di scuola prima della prima selezione scolastica)</a:t>
            </a:r>
            <a:endParaRPr lang="it-IT" sz="2200" dirty="0">
              <a:solidFill>
                <a:schemeClr val="tx1"/>
              </a:solidFill>
            </a:endParaRPr>
          </a:p>
          <a:p>
            <a:pPr lvl="1"/>
            <a:r>
              <a:rPr lang="it-IT" sz="2200" dirty="0" smtClean="0">
                <a:solidFill>
                  <a:schemeClr val="tx1"/>
                </a:solidFill>
              </a:rPr>
              <a:t>Istituzionalizzazione di un </a:t>
            </a:r>
            <a:r>
              <a:rPr lang="it-IT" sz="2200" b="1" dirty="0" smtClean="0">
                <a:solidFill>
                  <a:schemeClr val="tx1"/>
                </a:solidFill>
              </a:rPr>
              <a:t>anno supplementare di scuola dell’obbligo</a:t>
            </a:r>
            <a:r>
              <a:rPr lang="it-IT" sz="2200" dirty="0" smtClean="0">
                <a:solidFill>
                  <a:schemeClr val="tx1"/>
                </a:solidFill>
              </a:rPr>
              <a:t> per chi non accede a secondaria superiore (</a:t>
            </a:r>
            <a:r>
              <a:rPr lang="it-IT" sz="2200" dirty="0" err="1" smtClean="0">
                <a:solidFill>
                  <a:schemeClr val="tx1"/>
                </a:solidFill>
              </a:rPr>
              <a:t>second</a:t>
            </a:r>
            <a:r>
              <a:rPr lang="it-IT" sz="2200" dirty="0" smtClean="0">
                <a:solidFill>
                  <a:schemeClr val="tx1"/>
                </a:solidFill>
              </a:rPr>
              <a:t> chance)</a:t>
            </a:r>
          </a:p>
          <a:p>
            <a:pPr lvl="1"/>
            <a:r>
              <a:rPr lang="it-IT" sz="2200" dirty="0" smtClean="0">
                <a:solidFill>
                  <a:schemeClr val="tx1"/>
                </a:solidFill>
              </a:rPr>
              <a:t>Istituzione </a:t>
            </a:r>
            <a:r>
              <a:rPr lang="it-IT" sz="2200" dirty="0">
                <a:solidFill>
                  <a:schemeClr val="tx1"/>
                </a:solidFill>
              </a:rPr>
              <a:t>di una </a:t>
            </a:r>
            <a:r>
              <a:rPr lang="it-IT" sz="2200" b="1" dirty="0">
                <a:solidFill>
                  <a:schemeClr val="tx1"/>
                </a:solidFill>
              </a:rPr>
              <a:t>formazione  pratica </a:t>
            </a:r>
            <a:r>
              <a:rPr lang="it-IT" sz="2200" dirty="0">
                <a:solidFill>
                  <a:schemeClr val="tx1"/>
                </a:solidFill>
              </a:rPr>
              <a:t>(di due anni)</a:t>
            </a:r>
            <a:r>
              <a:rPr lang="it-IT" sz="2200" dirty="0" smtClean="0">
                <a:solidFill>
                  <a:schemeClr val="tx1"/>
                </a:solidFill>
              </a:rPr>
              <a:t>, che affianca lo standard «attestato federale di capacità»</a:t>
            </a:r>
          </a:p>
          <a:p>
            <a:pPr lvl="1"/>
            <a:r>
              <a:rPr lang="it-IT" sz="2200" dirty="0" smtClean="0">
                <a:solidFill>
                  <a:schemeClr val="tx1"/>
                </a:solidFill>
              </a:rPr>
              <a:t>Sostegno attivo </a:t>
            </a:r>
            <a:r>
              <a:rPr lang="it-IT" sz="2200" dirty="0">
                <a:solidFill>
                  <a:schemeClr val="tx1"/>
                </a:solidFill>
              </a:rPr>
              <a:t>alla </a:t>
            </a:r>
            <a:r>
              <a:rPr lang="it-IT" sz="2200" b="1" dirty="0">
                <a:solidFill>
                  <a:schemeClr val="tx1"/>
                </a:solidFill>
              </a:rPr>
              <a:t>transizione scuola – </a:t>
            </a:r>
            <a:r>
              <a:rPr lang="it-IT" sz="2200" b="1" dirty="0" smtClean="0">
                <a:solidFill>
                  <a:schemeClr val="tx1"/>
                </a:solidFill>
              </a:rPr>
              <a:t>lavoro</a:t>
            </a:r>
          </a:p>
          <a:p>
            <a:pPr lvl="1"/>
            <a:r>
              <a:rPr lang="it-IT" sz="2200" b="1" dirty="0" smtClean="0">
                <a:solidFill>
                  <a:schemeClr val="tx1"/>
                </a:solidFill>
              </a:rPr>
              <a:t>Contatti scuola - imprese</a:t>
            </a:r>
          </a:p>
          <a:p>
            <a:endParaRPr lang="it-IT" dirty="0" smtClean="0"/>
          </a:p>
          <a:p>
            <a:endParaRPr lang="fr-CH" dirty="0"/>
          </a:p>
        </p:txBody>
      </p:sp>
      <p:sp>
        <p:nvSpPr>
          <p:cNvPr id="3" name="Espace réservé du contenu 2"/>
          <p:cNvSpPr>
            <a:spLocks noGrp="1"/>
          </p:cNvSpPr>
          <p:nvPr>
            <p:ph sz="quarter" idx="11"/>
          </p:nvPr>
        </p:nvSpPr>
        <p:spPr>
          <a:xfrm>
            <a:off x="683568" y="908720"/>
            <a:ext cx="7345511" cy="720080"/>
          </a:xfrm>
        </p:spPr>
        <p:txBody>
          <a:bodyPr/>
          <a:lstStyle/>
          <a:p>
            <a:r>
              <a:rPr lang="it-IT" sz="2000" cap="all" dirty="0" smtClean="0"/>
              <a:t>Politica</a:t>
            </a:r>
            <a:r>
              <a:rPr lang="it-IT" dirty="0" smtClean="0"/>
              <a:t> </a:t>
            </a:r>
            <a:r>
              <a:rPr lang="it-IT" sz="2000" cap="all" dirty="0"/>
              <a:t>formativa</a:t>
            </a:r>
          </a:p>
        </p:txBody>
      </p:sp>
    </p:spTree>
    <p:extLst>
      <p:ext uri="{BB962C8B-B14F-4D97-AF65-F5344CB8AC3E}">
        <p14:creationId xmlns:p14="http://schemas.microsoft.com/office/powerpoint/2010/main" val="30785359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043608" y="1844824"/>
            <a:ext cx="7776864" cy="4320480"/>
          </a:xfrm>
        </p:spPr>
        <p:txBody>
          <a:bodyPr>
            <a:normAutofit fontScale="70000" lnSpcReduction="20000"/>
          </a:bodyPr>
          <a:lstStyle/>
          <a:p>
            <a:pPr marL="0" indent="0">
              <a:buNone/>
            </a:pPr>
            <a:r>
              <a:rPr lang="it-IT" dirty="0" smtClean="0">
                <a:solidFill>
                  <a:srgbClr val="000000"/>
                </a:solidFill>
              </a:rPr>
              <a:t>Il legislatore ha rinunciato a definire legalmente l’I.; in pratica le autorità si servono di questi criteri per valutare l’I. </a:t>
            </a:r>
          </a:p>
          <a:p>
            <a:r>
              <a:rPr lang="it-IT" dirty="0" smtClean="0">
                <a:solidFill>
                  <a:srgbClr val="000000"/>
                </a:solidFill>
              </a:rPr>
              <a:t>Conoscenza della lingua locale</a:t>
            </a:r>
          </a:p>
          <a:p>
            <a:r>
              <a:rPr lang="it-IT" dirty="0" smtClean="0">
                <a:solidFill>
                  <a:srgbClr val="000000"/>
                </a:solidFill>
              </a:rPr>
              <a:t>Rispetto dell’ordine giuridico (casellario giudiziario)</a:t>
            </a:r>
          </a:p>
          <a:p>
            <a:r>
              <a:rPr lang="it-IT" dirty="0" smtClean="0">
                <a:solidFill>
                  <a:srgbClr val="000000"/>
                </a:solidFill>
              </a:rPr>
              <a:t>Rispetto della Costituzione  </a:t>
            </a:r>
          </a:p>
          <a:p>
            <a:r>
              <a:rPr lang="it-IT" dirty="0" smtClean="0">
                <a:solidFill>
                  <a:srgbClr val="000000"/>
                </a:solidFill>
              </a:rPr>
              <a:t>Indipendenza economica</a:t>
            </a:r>
          </a:p>
          <a:p>
            <a:r>
              <a:rPr lang="it-IT" b="1" dirty="0" smtClean="0">
                <a:solidFill>
                  <a:srgbClr val="000000"/>
                </a:solidFill>
              </a:rPr>
              <a:t>Partecipazione alla vita economica / completamento di una formazione </a:t>
            </a:r>
          </a:p>
          <a:p>
            <a:pPr lvl="1"/>
            <a:r>
              <a:rPr lang="it-IT" dirty="0" smtClean="0">
                <a:solidFill>
                  <a:srgbClr val="000000"/>
                </a:solidFill>
              </a:rPr>
              <a:t>La partecipazione effettiva alla vita economica è una esigenza inderogabile. Eccezionalmente è considerata sufficiente la prova della volontà di partecipare.</a:t>
            </a:r>
          </a:p>
          <a:p>
            <a:pPr lvl="1"/>
            <a:r>
              <a:rPr lang="it-IT" dirty="0" smtClean="0">
                <a:solidFill>
                  <a:srgbClr val="000000"/>
                </a:solidFill>
              </a:rPr>
              <a:t>La dipendenza dall’aiuto sociale è </a:t>
            </a:r>
            <a:r>
              <a:rPr lang="it-IT" dirty="0" smtClean="0">
                <a:solidFill>
                  <a:srgbClr val="000000"/>
                </a:solidFill>
              </a:rPr>
              <a:t>sempre </a:t>
            </a:r>
            <a:r>
              <a:rPr lang="it-IT" dirty="0" smtClean="0">
                <a:solidFill>
                  <a:srgbClr val="000000"/>
                </a:solidFill>
              </a:rPr>
              <a:t>valutata negativamente ai fini del rilascio di un permesso per uno straniero</a:t>
            </a:r>
            <a:r>
              <a:rPr lang="it-IT" dirty="0" smtClean="0"/>
              <a:t>.</a:t>
            </a:r>
          </a:p>
        </p:txBody>
      </p:sp>
      <p:sp>
        <p:nvSpPr>
          <p:cNvPr id="3" name="Espace réservé du contenu 2"/>
          <p:cNvSpPr>
            <a:spLocks noGrp="1"/>
          </p:cNvSpPr>
          <p:nvPr>
            <p:ph sz="quarter" idx="11"/>
          </p:nvPr>
        </p:nvSpPr>
        <p:spPr>
          <a:xfrm>
            <a:off x="899592" y="980728"/>
            <a:ext cx="7345511" cy="720080"/>
          </a:xfrm>
        </p:spPr>
        <p:txBody>
          <a:bodyPr/>
          <a:lstStyle/>
          <a:p>
            <a:r>
              <a:rPr lang="it-IT" sz="2000" cap="all" dirty="0"/>
              <a:t>Definizione</a:t>
            </a:r>
            <a:r>
              <a:rPr lang="it-IT" dirty="0" smtClean="0"/>
              <a:t> </a:t>
            </a:r>
            <a:r>
              <a:rPr lang="it-IT" sz="2000" cap="all" dirty="0"/>
              <a:t>di «integrazione»</a:t>
            </a:r>
          </a:p>
        </p:txBody>
      </p:sp>
    </p:spTree>
    <p:extLst>
      <p:ext uri="{BB962C8B-B14F-4D97-AF65-F5344CB8AC3E}">
        <p14:creationId xmlns:p14="http://schemas.microsoft.com/office/powerpoint/2010/main" val="30280620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7584" y="1844824"/>
            <a:ext cx="7992888" cy="4464496"/>
          </a:xfrm>
        </p:spPr>
        <p:txBody>
          <a:bodyPr>
            <a:normAutofit/>
          </a:bodyPr>
          <a:lstStyle/>
          <a:p>
            <a:r>
              <a:rPr lang="it-IT" sz="2800" dirty="0" smtClean="0">
                <a:solidFill>
                  <a:srgbClr val="000000"/>
                </a:solidFill>
              </a:rPr>
              <a:t>Sanzione – </a:t>
            </a:r>
            <a:r>
              <a:rPr lang="it-IT" sz="2800" dirty="0" smtClean="0">
                <a:solidFill>
                  <a:srgbClr val="000000"/>
                </a:solidFill>
              </a:rPr>
              <a:t>non rinnovo del permesso</a:t>
            </a:r>
          </a:p>
          <a:p>
            <a:r>
              <a:rPr lang="it-IT" sz="2800" dirty="0" smtClean="0">
                <a:solidFill>
                  <a:srgbClr val="000000"/>
                </a:solidFill>
              </a:rPr>
              <a:t>Strumenti per assicurare il rispetto della norma, incentrati sulla </a:t>
            </a:r>
            <a:r>
              <a:rPr lang="it-IT" sz="2800" dirty="0" smtClean="0">
                <a:solidFill>
                  <a:srgbClr val="000000"/>
                </a:solidFill>
              </a:rPr>
              <a:t>scuola.</a:t>
            </a:r>
            <a:endParaRPr lang="it-IT" sz="2800" dirty="0" smtClean="0">
              <a:solidFill>
                <a:srgbClr val="000000"/>
              </a:solidFill>
            </a:endParaRPr>
          </a:p>
          <a:p>
            <a:pPr lvl="1"/>
            <a:r>
              <a:rPr lang="it-IT" sz="2400" dirty="0" smtClean="0">
                <a:solidFill>
                  <a:srgbClr val="000000"/>
                </a:solidFill>
              </a:rPr>
              <a:t>Rinforzo culturale – principio di </a:t>
            </a:r>
            <a:r>
              <a:rPr lang="it-IT" sz="2400" b="1" dirty="0" smtClean="0">
                <a:solidFill>
                  <a:srgbClr val="000000"/>
                </a:solidFill>
              </a:rPr>
              <a:t>responsabilità</a:t>
            </a:r>
            <a:r>
              <a:rPr lang="it-IT" sz="2400" dirty="0" smtClean="0">
                <a:solidFill>
                  <a:srgbClr val="000000"/>
                </a:solidFill>
              </a:rPr>
              <a:t> e </a:t>
            </a:r>
            <a:r>
              <a:rPr lang="it-IT" sz="2400" b="1" dirty="0" smtClean="0">
                <a:solidFill>
                  <a:srgbClr val="000000"/>
                </a:solidFill>
              </a:rPr>
              <a:t>etica del lavoro</a:t>
            </a:r>
          </a:p>
          <a:p>
            <a:pPr lvl="1"/>
            <a:r>
              <a:rPr lang="it-IT" sz="2400" dirty="0">
                <a:solidFill>
                  <a:srgbClr val="000000"/>
                </a:solidFill>
              </a:rPr>
              <a:t>Confronto ‘precoce’ ( a partire dai 15 anni) con il </a:t>
            </a:r>
            <a:r>
              <a:rPr lang="it-IT" sz="2400" b="1" dirty="0">
                <a:solidFill>
                  <a:srgbClr val="000000"/>
                </a:solidFill>
              </a:rPr>
              <a:t>mondo degli adulti e del lavoro</a:t>
            </a:r>
            <a:r>
              <a:rPr lang="it-IT" sz="2400" dirty="0">
                <a:solidFill>
                  <a:srgbClr val="000000"/>
                </a:solidFill>
              </a:rPr>
              <a:t>.</a:t>
            </a:r>
          </a:p>
          <a:p>
            <a:pPr lvl="1"/>
            <a:r>
              <a:rPr lang="it-IT" sz="2400" b="1" dirty="0" smtClean="0">
                <a:solidFill>
                  <a:srgbClr val="000000"/>
                </a:solidFill>
              </a:rPr>
              <a:t>Sostegno</a:t>
            </a:r>
            <a:r>
              <a:rPr lang="it-IT" sz="2400" dirty="0" smtClean="0">
                <a:solidFill>
                  <a:srgbClr val="000000"/>
                </a:solidFill>
              </a:rPr>
              <a:t> mirato </a:t>
            </a:r>
            <a:r>
              <a:rPr lang="it-IT" sz="2400" b="1" dirty="0" smtClean="0">
                <a:solidFill>
                  <a:srgbClr val="000000"/>
                </a:solidFill>
              </a:rPr>
              <a:t>all’inserimento professionale </a:t>
            </a:r>
            <a:r>
              <a:rPr lang="it-IT" sz="2400" dirty="0" smtClean="0">
                <a:solidFill>
                  <a:srgbClr val="000000"/>
                </a:solidFill>
              </a:rPr>
              <a:t>– proroga della scolarità obbligatoria, orientamento professionale, case management</a:t>
            </a:r>
          </a:p>
          <a:p>
            <a:pPr lvl="1"/>
            <a:endParaRPr lang="it-IT" dirty="0"/>
          </a:p>
        </p:txBody>
      </p:sp>
      <p:sp>
        <p:nvSpPr>
          <p:cNvPr id="3" name="Espace réservé du contenu 2"/>
          <p:cNvSpPr>
            <a:spLocks noGrp="1"/>
          </p:cNvSpPr>
          <p:nvPr>
            <p:ph sz="quarter" idx="11"/>
          </p:nvPr>
        </p:nvSpPr>
        <p:spPr>
          <a:xfrm>
            <a:off x="899592" y="980728"/>
            <a:ext cx="7345511" cy="720080"/>
          </a:xfrm>
        </p:spPr>
        <p:txBody>
          <a:bodyPr/>
          <a:lstStyle/>
          <a:p>
            <a:r>
              <a:rPr lang="it-IT" sz="2000" cap="all" dirty="0"/>
              <a:t>Norma</a:t>
            </a:r>
            <a:r>
              <a:rPr lang="it-IT" dirty="0" smtClean="0"/>
              <a:t> </a:t>
            </a:r>
            <a:r>
              <a:rPr lang="it-IT" sz="2000" cap="all" dirty="0"/>
              <a:t>e applicazione</a:t>
            </a:r>
          </a:p>
        </p:txBody>
      </p:sp>
    </p:spTree>
    <p:extLst>
      <p:ext uri="{BB962C8B-B14F-4D97-AF65-F5344CB8AC3E}">
        <p14:creationId xmlns:p14="http://schemas.microsoft.com/office/powerpoint/2010/main" val="42313006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texte 1"/>
          <p:cNvSpPr>
            <a:spLocks noGrp="1"/>
          </p:cNvSpPr>
          <p:nvPr>
            <p:ph type="body" sz="quarter" idx="10"/>
          </p:nvPr>
        </p:nvSpPr>
        <p:spPr bwMode="auto">
          <a:xfrm>
            <a:off x="683568" y="1844824"/>
            <a:ext cx="7919790" cy="4248472"/>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it-IT" sz="2400" dirty="0" smtClean="0">
                <a:solidFill>
                  <a:srgbClr val="000000"/>
                </a:solidFill>
                <a:latin typeface="Arial" charset="0"/>
                <a:cs typeface="Arial" charset="0"/>
              </a:rPr>
              <a:t>Il </a:t>
            </a:r>
            <a:r>
              <a:rPr lang="it-IT" sz="2400" b="1" dirty="0" smtClean="0">
                <a:solidFill>
                  <a:srgbClr val="000000"/>
                </a:solidFill>
                <a:latin typeface="Arial" charset="0"/>
                <a:cs typeface="Arial" charset="0"/>
              </a:rPr>
              <a:t>successo educativo e professionale </a:t>
            </a:r>
            <a:r>
              <a:rPr lang="it-IT" sz="2400" dirty="0" smtClean="0">
                <a:solidFill>
                  <a:srgbClr val="000000"/>
                </a:solidFill>
                <a:latin typeface="Arial" charset="0"/>
                <a:cs typeface="Arial" charset="0"/>
              </a:rPr>
              <a:t>è la cartina al tornasole dell’integrazione.</a:t>
            </a:r>
          </a:p>
          <a:p>
            <a:pPr eaLnBrk="1" hangingPunct="1"/>
            <a:r>
              <a:rPr lang="it-IT" sz="2400" dirty="0" smtClean="0">
                <a:solidFill>
                  <a:srgbClr val="000000"/>
                </a:solidFill>
                <a:latin typeface="Arial" charset="0"/>
                <a:cs typeface="Arial" charset="0"/>
              </a:rPr>
              <a:t>Per la </a:t>
            </a:r>
            <a:r>
              <a:rPr lang="it-IT" sz="2400" b="1" dirty="0" smtClean="0">
                <a:solidFill>
                  <a:srgbClr val="000000"/>
                </a:solidFill>
                <a:latin typeface="Arial" charset="0"/>
                <a:cs typeface="Arial" charset="0"/>
              </a:rPr>
              <a:t>nuova seconda generazione</a:t>
            </a:r>
            <a:r>
              <a:rPr lang="it-IT" sz="2400" dirty="0" smtClean="0">
                <a:solidFill>
                  <a:srgbClr val="000000"/>
                </a:solidFill>
                <a:latin typeface="Arial" charset="0"/>
                <a:cs typeface="Arial" charset="0"/>
              </a:rPr>
              <a:t>, cioè sui figli degli immigrati provenienti dalla Turchia e dall’ex-Jugoslavia, r</a:t>
            </a:r>
            <a:r>
              <a:rPr lang="smj-NO" sz="2400" dirty="0" smtClean="0">
                <a:solidFill>
                  <a:srgbClr val="000000"/>
                </a:solidFill>
                <a:latin typeface="Arial" charset="0"/>
                <a:cs typeface="Arial" charset="0"/>
              </a:rPr>
              <a:t>isultati contrastanti </a:t>
            </a:r>
            <a:r>
              <a:rPr lang="smj-NO" sz="2400" dirty="0">
                <a:solidFill>
                  <a:srgbClr val="000000"/>
                </a:solidFill>
                <a:latin typeface="Arial" charset="0"/>
                <a:cs typeface="Arial" charset="0"/>
              </a:rPr>
              <a:t>: </a:t>
            </a:r>
          </a:p>
          <a:p>
            <a:pPr lvl="1"/>
            <a:r>
              <a:rPr lang="smj-NO" sz="2000" i="1" dirty="0">
                <a:solidFill>
                  <a:srgbClr val="000000"/>
                </a:solidFill>
                <a:latin typeface="Arial" charset="0"/>
                <a:cs typeface="Arial" charset="0"/>
              </a:rPr>
              <a:t>Scolarizzazione: </a:t>
            </a:r>
            <a:r>
              <a:rPr lang="smj-NO" sz="2000" b="1" dirty="0">
                <a:solidFill>
                  <a:srgbClr val="000000"/>
                </a:solidFill>
                <a:latin typeface="Arial" charset="0"/>
                <a:cs typeface="Arial" charset="0"/>
              </a:rPr>
              <a:t>Drop out elevato</a:t>
            </a:r>
            <a:r>
              <a:rPr lang="smj-NO" sz="2000" dirty="0">
                <a:solidFill>
                  <a:srgbClr val="000000"/>
                </a:solidFill>
                <a:latin typeface="Arial" charset="0"/>
                <a:cs typeface="Arial" charset="0"/>
              </a:rPr>
              <a:t>, frequenza più che proporzionale delle sezioni poco qualificanti. </a:t>
            </a:r>
          </a:p>
          <a:p>
            <a:pPr lvl="1"/>
            <a:r>
              <a:rPr lang="smj-NO" sz="2000" i="1" dirty="0">
                <a:solidFill>
                  <a:srgbClr val="000000"/>
                </a:solidFill>
                <a:latin typeface="Arial" charset="0"/>
                <a:cs typeface="Arial" charset="0"/>
              </a:rPr>
              <a:t>Occupazione</a:t>
            </a:r>
            <a:r>
              <a:rPr lang="smj-NO" sz="2000" dirty="0">
                <a:solidFill>
                  <a:srgbClr val="000000"/>
                </a:solidFill>
                <a:latin typeface="Arial" charset="0"/>
                <a:cs typeface="Arial" charset="0"/>
              </a:rPr>
              <a:t>: </a:t>
            </a:r>
            <a:r>
              <a:rPr lang="smj-NO" sz="2000" b="1" dirty="0">
                <a:solidFill>
                  <a:srgbClr val="000000"/>
                </a:solidFill>
                <a:latin typeface="Arial" charset="0"/>
                <a:cs typeface="Arial" charset="0"/>
              </a:rPr>
              <a:t>basso tasso di disoccupazione</a:t>
            </a:r>
            <a:r>
              <a:rPr lang="smj-NO" sz="2000" dirty="0">
                <a:solidFill>
                  <a:srgbClr val="000000"/>
                </a:solidFill>
                <a:latin typeface="Arial" charset="0"/>
                <a:cs typeface="Arial" charset="0"/>
              </a:rPr>
              <a:t>, transizione rapida dalla scuola al lavoro, scarto ridotto per lo status occupazionale tra G2 e autoctoni. </a:t>
            </a:r>
          </a:p>
        </p:txBody>
      </p:sp>
      <p:sp>
        <p:nvSpPr>
          <p:cNvPr id="4" name="Espace réservé du contenu 2"/>
          <p:cNvSpPr txBox="1">
            <a:spLocks/>
          </p:cNvSpPr>
          <p:nvPr/>
        </p:nvSpPr>
        <p:spPr>
          <a:xfrm>
            <a:off x="971600" y="980728"/>
            <a:ext cx="7345511" cy="720080"/>
          </a:xfrm>
          <a:prstGeom prst="rect">
            <a:avLst/>
          </a:prstGeom>
        </p:spPr>
        <p:txBody>
          <a:bodyPr/>
          <a:lstStyle>
            <a:lvl1pPr marL="342900" indent="-342900" algn="l" rtl="0" eaLnBrk="0" fontAlgn="base" hangingPunct="0">
              <a:spcBef>
                <a:spcPct val="20000"/>
              </a:spcBef>
              <a:spcAft>
                <a:spcPct val="0"/>
              </a:spcAft>
              <a:buFont typeface="Arial" charset="0"/>
              <a:buNone/>
              <a:defRPr sz="3600" b="1" kern="1200" baseline="0">
                <a:solidFill>
                  <a:srgbClr val="004C7D"/>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000" cap="all" dirty="0" smtClean="0"/>
              <a:t>Migrazioni</a:t>
            </a:r>
            <a:r>
              <a:rPr lang="it-IT" dirty="0" smtClean="0"/>
              <a:t> </a:t>
            </a:r>
            <a:r>
              <a:rPr lang="it-IT" sz="2000" cap="all" dirty="0"/>
              <a:t>e integrazione</a:t>
            </a:r>
          </a:p>
        </p:txBody>
      </p:sp>
    </p:spTree>
    <p:extLst>
      <p:ext uri="{BB962C8B-B14F-4D97-AF65-F5344CB8AC3E}">
        <p14:creationId xmlns:p14="http://schemas.microsoft.com/office/powerpoint/2010/main" val="16278774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texte 1"/>
          <p:cNvSpPr>
            <a:spLocks noGrp="1"/>
          </p:cNvSpPr>
          <p:nvPr>
            <p:ph type="body" sz="quarter" idx="10"/>
          </p:nvPr>
        </p:nvSpPr>
        <p:spPr bwMode="auto">
          <a:xfrm>
            <a:off x="899592" y="1772817"/>
            <a:ext cx="7776096" cy="4104456"/>
          </a:xfrm>
          <a:noFill/>
          <a:ln>
            <a:miter lim="800000"/>
            <a:headEnd/>
            <a:tailEnd/>
          </a:ln>
        </p:spPr>
        <p:txBody>
          <a:bodyPr vert="horz" wrap="square" lIns="91440" tIns="45720" rIns="91440" bIns="45720" numCol="1" anchor="t" anchorCtr="0" compatLnSpc="1">
            <a:prstTxWarp prst="textNoShape">
              <a:avLst/>
            </a:prstTxWarp>
          </a:bodyPr>
          <a:lstStyle/>
          <a:p>
            <a:r>
              <a:rPr lang="it-IT" sz="2400" b="1" dirty="0">
                <a:solidFill>
                  <a:srgbClr val="000000"/>
                </a:solidFill>
              </a:rPr>
              <a:t>Q</a:t>
            </a:r>
            <a:r>
              <a:rPr lang="it-IT" sz="2400" b="1" dirty="0" smtClean="0">
                <a:solidFill>
                  <a:srgbClr val="000000"/>
                </a:solidFill>
              </a:rPr>
              <a:t>uale </a:t>
            </a:r>
            <a:r>
              <a:rPr lang="it-IT" sz="2400" b="1" dirty="0" smtClean="0">
                <a:solidFill>
                  <a:srgbClr val="000000"/>
                </a:solidFill>
              </a:rPr>
              <a:t>mobilità sociale </a:t>
            </a:r>
            <a:r>
              <a:rPr lang="it-IT" sz="2400" dirty="0" smtClean="0">
                <a:solidFill>
                  <a:srgbClr val="000000"/>
                </a:solidFill>
              </a:rPr>
              <a:t>per i G2 TR e WB?</a:t>
            </a:r>
          </a:p>
          <a:p>
            <a:r>
              <a:rPr lang="it-IT" sz="2400" dirty="0">
                <a:solidFill>
                  <a:srgbClr val="000000"/>
                </a:solidFill>
              </a:rPr>
              <a:t>A</a:t>
            </a:r>
            <a:r>
              <a:rPr lang="it-IT" sz="2400" dirty="0" smtClean="0">
                <a:solidFill>
                  <a:srgbClr val="000000"/>
                </a:solidFill>
              </a:rPr>
              <a:t>ttraverso </a:t>
            </a:r>
            <a:r>
              <a:rPr lang="it-IT" sz="2400" b="1" dirty="0" smtClean="0">
                <a:solidFill>
                  <a:srgbClr val="000000"/>
                </a:solidFill>
              </a:rPr>
              <a:t>quali canali</a:t>
            </a:r>
            <a:r>
              <a:rPr lang="it-IT" sz="2400" dirty="0" smtClean="0">
                <a:solidFill>
                  <a:srgbClr val="000000"/>
                </a:solidFill>
              </a:rPr>
              <a:t> raggiungono eventualmente la mobilità socio-economica? </a:t>
            </a:r>
          </a:p>
          <a:p>
            <a:endParaRPr lang="it-IT" sz="2400" dirty="0" smtClean="0">
              <a:solidFill>
                <a:srgbClr val="000000"/>
              </a:solidFill>
            </a:endParaRPr>
          </a:p>
          <a:p>
            <a:pPr eaLnBrk="1" hangingPunct="1"/>
            <a:r>
              <a:rPr lang="it-IT" sz="2400" i="1" dirty="0" smtClean="0">
                <a:solidFill>
                  <a:srgbClr val="000000"/>
                </a:solidFill>
                <a:latin typeface="Arial" charset="0"/>
                <a:cs typeface="Arial" charset="0"/>
              </a:rPr>
              <a:t>Dati</a:t>
            </a:r>
            <a:r>
              <a:rPr lang="it-IT" sz="2400" dirty="0" smtClean="0">
                <a:solidFill>
                  <a:srgbClr val="000000"/>
                </a:solidFill>
                <a:latin typeface="Arial" charset="0"/>
                <a:cs typeface="Arial" charset="0"/>
              </a:rPr>
              <a:t> : TIES Svizzera, identificazione dell’origine via approccio onomastico; </a:t>
            </a:r>
            <a:r>
              <a:rPr lang="it-IT" sz="2400" dirty="0" smtClean="0">
                <a:solidFill>
                  <a:srgbClr val="000000"/>
                </a:solidFill>
              </a:rPr>
              <a:t>percorsi ex </a:t>
            </a:r>
            <a:r>
              <a:rPr lang="it-IT" sz="2400" dirty="0" smtClean="0">
                <a:solidFill>
                  <a:srgbClr val="000000"/>
                </a:solidFill>
              </a:rPr>
              <a:t>post (Rosita </a:t>
            </a:r>
            <a:r>
              <a:rPr lang="it-IT" sz="2400" dirty="0" err="1" smtClean="0">
                <a:solidFill>
                  <a:srgbClr val="000000"/>
                </a:solidFill>
              </a:rPr>
              <a:t>Fibbi</a:t>
            </a:r>
            <a:r>
              <a:rPr lang="it-IT" sz="2400" dirty="0" smtClean="0">
                <a:solidFill>
                  <a:srgbClr val="000000"/>
                </a:solidFill>
              </a:rPr>
              <a:t>)</a:t>
            </a:r>
            <a:endParaRPr lang="it-IT" sz="2400" dirty="0" smtClean="0">
              <a:solidFill>
                <a:srgbClr val="000000"/>
              </a:solidFill>
              <a:latin typeface="Arial" charset="0"/>
              <a:cs typeface="Arial" charset="0"/>
            </a:endParaRPr>
          </a:p>
          <a:p>
            <a:pPr eaLnBrk="1" hangingPunct="1"/>
            <a:r>
              <a:rPr lang="it-IT" sz="2400" dirty="0" smtClean="0">
                <a:solidFill>
                  <a:srgbClr val="000000"/>
                </a:solidFill>
                <a:latin typeface="Arial" charset="0"/>
                <a:cs typeface="Arial" charset="0"/>
              </a:rPr>
              <a:t>Inclusi gli attivi, esclusi coloro ancora in formazione N=1107 (</a:t>
            </a:r>
            <a:r>
              <a:rPr lang="it-IT" sz="2400" dirty="0" smtClean="0">
                <a:solidFill>
                  <a:srgbClr val="000000"/>
                </a:solidFill>
                <a:latin typeface="Arial" charset="0"/>
                <a:cs typeface="Arial" charset="0"/>
              </a:rPr>
              <a:t>CP </a:t>
            </a:r>
            <a:r>
              <a:rPr lang="it-IT" sz="2400" dirty="0" smtClean="0">
                <a:solidFill>
                  <a:srgbClr val="000000"/>
                </a:solidFill>
                <a:latin typeface="Arial" charset="0"/>
                <a:cs typeface="Arial" charset="0"/>
              </a:rPr>
              <a:t>355; G2</a:t>
            </a:r>
            <a:r>
              <a:rPr lang="it-IT" sz="2400" baseline="30000" dirty="0" smtClean="0">
                <a:solidFill>
                  <a:srgbClr val="000000"/>
                </a:solidFill>
                <a:latin typeface="Arial" charset="0"/>
                <a:cs typeface="Arial" charset="0"/>
              </a:rPr>
              <a:t> </a:t>
            </a:r>
            <a:r>
              <a:rPr lang="it-IT" sz="2400" dirty="0" smtClean="0">
                <a:solidFill>
                  <a:srgbClr val="000000"/>
                </a:solidFill>
                <a:latin typeface="Arial" charset="0"/>
                <a:cs typeface="Arial" charset="0"/>
              </a:rPr>
              <a:t>Turchia 374 ; G2 Balcani 378 )</a:t>
            </a:r>
          </a:p>
          <a:p>
            <a:endParaRPr lang="en-US" sz="2800" dirty="0" smtClean="0"/>
          </a:p>
          <a:p>
            <a:pPr eaLnBrk="1" hangingPunct="1"/>
            <a:endParaRPr lang="en-US" sz="2800" dirty="0" smtClean="0">
              <a:latin typeface="Arial" charset="0"/>
              <a:cs typeface="Arial" charset="0"/>
            </a:endParaRPr>
          </a:p>
          <a:p>
            <a:pPr eaLnBrk="1" hangingPunct="1"/>
            <a:endParaRPr lang="en-US" sz="2800" dirty="0" smtClean="0">
              <a:latin typeface="Arial" charset="0"/>
              <a:cs typeface="Arial" charset="0"/>
            </a:endParaRPr>
          </a:p>
        </p:txBody>
      </p:sp>
      <p:sp>
        <p:nvSpPr>
          <p:cNvPr id="8195" name="Espace réservé du contenu 2"/>
          <p:cNvSpPr>
            <a:spLocks noGrp="1"/>
          </p:cNvSpPr>
          <p:nvPr>
            <p:ph sz="quarter" idx="11"/>
          </p:nvPr>
        </p:nvSpPr>
        <p:spPr bwMode="auto">
          <a:xfrm>
            <a:off x="971600" y="764704"/>
            <a:ext cx="7345363" cy="11525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z="2000" cap="all" dirty="0"/>
              <a:t>Domande</a:t>
            </a:r>
            <a:r>
              <a:rPr lang="it-IT" dirty="0" smtClean="0">
                <a:latin typeface="Arial" charset="0"/>
                <a:cs typeface="Arial" charset="0"/>
              </a:rPr>
              <a:t> </a:t>
            </a:r>
            <a:r>
              <a:rPr lang="it-IT" sz="2000" cap="all" dirty="0"/>
              <a:t>di ricerca e Dati </a:t>
            </a:r>
          </a:p>
        </p:txBody>
      </p:sp>
    </p:spTree>
    <p:extLst>
      <p:ext uri="{BB962C8B-B14F-4D97-AF65-F5344CB8AC3E}">
        <p14:creationId xmlns:p14="http://schemas.microsoft.com/office/powerpoint/2010/main" val="11993781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683568" y="2204864"/>
            <a:ext cx="3887862" cy="4392464"/>
          </a:xfrm>
        </p:spPr>
        <p:txBody>
          <a:bodyPr>
            <a:normAutofit/>
          </a:bodyPr>
          <a:lstStyle/>
          <a:p>
            <a:pPr marL="0" indent="0">
              <a:buNone/>
            </a:pPr>
            <a:r>
              <a:rPr lang="it-IT" sz="1600" b="1" dirty="0" err="1" smtClean="0">
                <a:latin typeface="Arial" charset="0"/>
              </a:rPr>
              <a:t>Support</a:t>
            </a:r>
            <a:r>
              <a:rPr lang="it-IT" sz="1600" b="1" dirty="0" smtClean="0">
                <a:latin typeface="Arial" charset="0"/>
              </a:rPr>
              <a:t> and </a:t>
            </a:r>
            <a:r>
              <a:rPr lang="it-IT" sz="1600" b="1" dirty="0" err="1" smtClean="0">
                <a:latin typeface="Arial" charset="0"/>
              </a:rPr>
              <a:t>Opposition</a:t>
            </a:r>
            <a:r>
              <a:rPr lang="it-IT" sz="1600" b="1" dirty="0" smtClean="0">
                <a:latin typeface="Arial" charset="0"/>
              </a:rPr>
              <a:t> to Migration (SOM)</a:t>
            </a:r>
          </a:p>
          <a:p>
            <a:pPr marL="0" indent="0">
              <a:buNone/>
            </a:pPr>
            <a:endParaRPr lang="it-IT" sz="1600" dirty="0" smtClean="0">
              <a:latin typeface="Arial" charset="0"/>
            </a:endParaRPr>
          </a:p>
          <a:p>
            <a:r>
              <a:rPr lang="it-IT" sz="1600" dirty="0" smtClean="0">
                <a:latin typeface="Arial" charset="0"/>
              </a:rPr>
              <a:t>Quattro tipi d’attori</a:t>
            </a:r>
          </a:p>
          <a:p>
            <a:pPr lvl="1"/>
            <a:r>
              <a:rPr lang="it-IT" sz="1600" dirty="0" smtClean="0">
                <a:latin typeface="Arial" charset="0"/>
              </a:rPr>
              <a:t>Stato</a:t>
            </a:r>
          </a:p>
          <a:p>
            <a:pPr lvl="1"/>
            <a:r>
              <a:rPr lang="it-IT" sz="1600" dirty="0" smtClean="0">
                <a:latin typeface="Arial" charset="0"/>
              </a:rPr>
              <a:t>Partiti</a:t>
            </a:r>
          </a:p>
          <a:p>
            <a:pPr lvl="1"/>
            <a:r>
              <a:rPr lang="it-IT" sz="1600" dirty="0" smtClean="0">
                <a:latin typeface="Arial" charset="0"/>
              </a:rPr>
              <a:t>Movimenti</a:t>
            </a:r>
          </a:p>
          <a:p>
            <a:pPr lvl="1"/>
            <a:r>
              <a:rPr lang="it-IT" sz="1600" dirty="0" smtClean="0">
                <a:latin typeface="Arial" charset="0"/>
              </a:rPr>
              <a:t>Media</a:t>
            </a:r>
          </a:p>
          <a:p>
            <a:r>
              <a:rPr lang="it-IT" sz="1600" dirty="0" smtClean="0">
                <a:latin typeface="Arial" charset="0"/>
              </a:rPr>
              <a:t>Sette paesi</a:t>
            </a:r>
          </a:p>
          <a:p>
            <a:r>
              <a:rPr lang="it-IT" sz="1600" dirty="0" smtClean="0">
                <a:latin typeface="Arial" charset="0"/>
              </a:rPr>
              <a:t>Moduli di ricerca su</a:t>
            </a:r>
          </a:p>
          <a:p>
            <a:pPr lvl="1"/>
            <a:r>
              <a:rPr lang="en-GB" sz="1600" dirty="0" smtClean="0">
                <a:latin typeface="Arial" charset="0"/>
              </a:rPr>
              <a:t>Demographics </a:t>
            </a:r>
            <a:r>
              <a:rPr lang="en-GB" sz="1600" dirty="0">
                <a:latin typeface="Arial" charset="0"/>
              </a:rPr>
              <a:t>of migration</a:t>
            </a:r>
          </a:p>
          <a:p>
            <a:pPr lvl="1"/>
            <a:r>
              <a:rPr lang="en-GB" sz="1600" dirty="0">
                <a:latin typeface="Arial" charset="0"/>
              </a:rPr>
              <a:t>Political opportunity </a:t>
            </a:r>
            <a:r>
              <a:rPr lang="en-GB" sz="1600" dirty="0" smtClean="0">
                <a:latin typeface="Arial" charset="0"/>
              </a:rPr>
              <a:t>structure</a:t>
            </a:r>
            <a:endParaRPr lang="en-GB" sz="1600" dirty="0">
              <a:latin typeface="Arial" charset="0"/>
            </a:endParaRPr>
          </a:p>
        </p:txBody>
      </p:sp>
      <p:pic>
        <p:nvPicPr>
          <p:cNvPr id="7172" name="Espace réservé du contenu 4" descr="595px-BlankEurope_7.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55976" y="2204864"/>
            <a:ext cx="3816102" cy="3842240"/>
          </a:xfrm>
        </p:spPr>
      </p:pic>
      <p:sp>
        <p:nvSpPr>
          <p:cNvPr id="5" name="Titel 1"/>
          <p:cNvSpPr>
            <a:spLocks noGrp="1"/>
          </p:cNvSpPr>
          <p:nvPr>
            <p:ph type="title"/>
          </p:nvPr>
        </p:nvSpPr>
        <p:spPr>
          <a:xfrm>
            <a:off x="899592" y="908720"/>
            <a:ext cx="7992888" cy="576064"/>
          </a:xfrm>
        </p:spPr>
        <p:txBody>
          <a:bodyPr>
            <a:normAutofit/>
          </a:bodyPr>
          <a:lstStyle/>
          <a:p>
            <a:r>
              <a:rPr lang="it-IT" sz="2200" cap="all" dirty="0" smtClean="0">
                <a:solidFill>
                  <a:srgbClr val="004C7D"/>
                </a:solidFill>
              </a:rPr>
              <a:t>Rivendicazioni nei quotidiani Europei</a:t>
            </a:r>
            <a:endParaRPr lang="it-IT" sz="2200" cap="all" dirty="0">
              <a:solidFill>
                <a:srgbClr val="004C7D"/>
              </a:solidFill>
            </a:endParaRPr>
          </a:p>
        </p:txBody>
      </p:sp>
    </p:spTree>
    <p:extLst>
      <p:ext uri="{BB962C8B-B14F-4D97-AF65-F5344CB8AC3E}">
        <p14:creationId xmlns:p14="http://schemas.microsoft.com/office/powerpoint/2010/main" val="12571158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sz="quarter" idx="11"/>
          </p:nvPr>
        </p:nvSpPr>
        <p:spPr bwMode="auto">
          <a:xfrm>
            <a:off x="323528" y="1196752"/>
            <a:ext cx="8568630" cy="11525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z="2400" dirty="0" smtClean="0">
                <a:latin typeface="Arial" charset="0"/>
                <a:cs typeface="Arial" charset="0"/>
              </a:rPr>
              <a:t>Variabile dipendente : percorsi e</a:t>
            </a:r>
            <a:r>
              <a:rPr lang="it-IT" sz="2400" dirty="0" smtClean="0"/>
              <a:t>ducativi + occupazionali</a:t>
            </a:r>
            <a:endParaRPr lang="it-IT" sz="2400" dirty="0" smtClean="0">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41569233"/>
              </p:ext>
            </p:extLst>
          </p:nvPr>
        </p:nvGraphicFramePr>
        <p:xfrm>
          <a:off x="0" y="1920240"/>
          <a:ext cx="9144000" cy="4663439"/>
        </p:xfrm>
        <a:graphic>
          <a:graphicData uri="http://schemas.openxmlformats.org/drawingml/2006/table">
            <a:tbl>
              <a:tblPr firstRow="1" bandRow="1">
                <a:tableStyleId>{5C22544A-7EE6-4342-B048-85BDC9FD1C3A}</a:tableStyleId>
              </a:tblPr>
              <a:tblGrid>
                <a:gridCol w="2286000"/>
                <a:gridCol w="2286000"/>
                <a:gridCol w="2286000"/>
                <a:gridCol w="2286000"/>
              </a:tblGrid>
              <a:tr h="632073">
                <a:tc>
                  <a:txBody>
                    <a:bodyPr/>
                    <a:lstStyle/>
                    <a:p>
                      <a:r>
                        <a:rPr lang="it-IT" sz="1800" b="1" i="1" kern="1200" noProof="0" dirty="0" smtClean="0">
                          <a:solidFill>
                            <a:schemeClr val="lt1"/>
                          </a:solidFill>
                          <a:latin typeface="+mn-lt"/>
                          <a:ea typeface="+mn-ea"/>
                          <a:cs typeface="+mn-cs"/>
                        </a:rPr>
                        <a:t>Secondaria</a:t>
                      </a:r>
                      <a:r>
                        <a:rPr lang="it-IT" sz="1800" b="1" i="1" kern="1200" baseline="0" noProof="0" dirty="0" smtClean="0">
                          <a:solidFill>
                            <a:schemeClr val="lt1"/>
                          </a:solidFill>
                          <a:latin typeface="+mn-lt"/>
                          <a:ea typeface="+mn-ea"/>
                          <a:cs typeface="+mn-cs"/>
                        </a:rPr>
                        <a:t> inferiore</a:t>
                      </a:r>
                      <a:endParaRPr lang="it-IT" noProof="0" dirty="0"/>
                    </a:p>
                  </a:txBody>
                  <a:tcPr/>
                </a:tc>
                <a:tc>
                  <a:txBody>
                    <a:bodyPr/>
                    <a:lstStyle/>
                    <a:p>
                      <a:r>
                        <a:rPr lang="it-IT" sz="1800" b="1" i="1" kern="1200" noProof="0" dirty="0" smtClean="0">
                          <a:solidFill>
                            <a:schemeClr val="lt1"/>
                          </a:solidFill>
                          <a:latin typeface="+mn-lt"/>
                          <a:ea typeface="+mn-ea"/>
                          <a:cs typeface="+mn-cs"/>
                        </a:rPr>
                        <a:t>Secondaria superiore  </a:t>
                      </a:r>
                      <a:endParaRPr lang="it-IT" noProof="0" dirty="0"/>
                    </a:p>
                  </a:txBody>
                  <a:tcPr/>
                </a:tc>
                <a:tc>
                  <a:txBody>
                    <a:bodyPr/>
                    <a:lstStyle/>
                    <a:p>
                      <a:r>
                        <a:rPr lang="it-IT" sz="1800" b="1" i="1" kern="1200" noProof="0" dirty="0" smtClean="0">
                          <a:solidFill>
                            <a:schemeClr val="lt1"/>
                          </a:solidFill>
                          <a:latin typeface="+mn-lt"/>
                          <a:ea typeface="+mn-ea"/>
                          <a:cs typeface="+mn-cs"/>
                        </a:rPr>
                        <a:t>Formazione</a:t>
                      </a:r>
                      <a:r>
                        <a:rPr lang="it-IT" sz="1800" b="1" i="1" kern="1200" baseline="0" noProof="0" dirty="0" smtClean="0">
                          <a:solidFill>
                            <a:schemeClr val="lt1"/>
                          </a:solidFill>
                          <a:latin typeface="+mn-lt"/>
                          <a:ea typeface="+mn-ea"/>
                          <a:cs typeface="+mn-cs"/>
                        </a:rPr>
                        <a:t> terziaria</a:t>
                      </a:r>
                      <a:endParaRPr lang="it-IT" noProof="0" dirty="0"/>
                    </a:p>
                  </a:txBody>
                  <a:tcPr/>
                </a:tc>
                <a:tc>
                  <a:txBody>
                    <a:bodyPr/>
                    <a:lstStyle/>
                    <a:p>
                      <a:r>
                        <a:rPr lang="it-IT" sz="1800" b="1" i="1" kern="1200" noProof="0" dirty="0" smtClean="0">
                          <a:solidFill>
                            <a:schemeClr val="lt1"/>
                          </a:solidFill>
                          <a:latin typeface="+mn-lt"/>
                          <a:ea typeface="+mn-ea"/>
                          <a:cs typeface="+mn-cs"/>
                        </a:rPr>
                        <a:t>Posizione</a:t>
                      </a:r>
                      <a:r>
                        <a:rPr lang="it-IT" sz="1800" b="1" kern="1200" noProof="0" dirty="0" smtClean="0">
                          <a:solidFill>
                            <a:schemeClr val="lt1"/>
                          </a:solidFill>
                          <a:latin typeface="+mn-lt"/>
                          <a:ea typeface="+mn-ea"/>
                          <a:cs typeface="+mn-cs"/>
                        </a:rPr>
                        <a:t>  </a:t>
                      </a:r>
                      <a:r>
                        <a:rPr lang="it-IT" sz="1800" b="1" i="1" kern="1200" noProof="0" dirty="0" smtClean="0">
                          <a:solidFill>
                            <a:schemeClr val="lt1"/>
                          </a:solidFill>
                          <a:latin typeface="+mn-lt"/>
                          <a:ea typeface="+mn-ea"/>
                          <a:cs typeface="+mn-cs"/>
                        </a:rPr>
                        <a:t>occupazionale</a:t>
                      </a:r>
                      <a:endParaRPr lang="it-IT" noProof="0" dirty="0"/>
                    </a:p>
                  </a:txBody>
                  <a:tcPr/>
                </a:tc>
              </a:tr>
              <a:tr h="902962">
                <a:tc>
                  <a:txBody>
                    <a:bodyPr/>
                    <a:lstStyle/>
                    <a:p>
                      <a:r>
                        <a:rPr lang="en-GB" sz="1800" kern="1200" dirty="0" smtClean="0">
                          <a:solidFill>
                            <a:schemeClr val="dk1"/>
                          </a:solidFill>
                          <a:latin typeface="+mn-lt"/>
                          <a:ea typeface="+mn-ea"/>
                          <a:cs typeface="+mn-cs"/>
                        </a:rPr>
                        <a:t>elementary requirements (basic-level performance) </a:t>
                      </a:r>
                      <a:endParaRPr lang="de-DE" dirty="0"/>
                    </a:p>
                  </a:txBody>
                  <a:tcPr/>
                </a:tc>
                <a:tc>
                  <a:txBody>
                    <a:bodyPr/>
                    <a:lstStyle/>
                    <a:p>
                      <a:r>
                        <a:rPr lang="en-GB" sz="1800" kern="1200" dirty="0" smtClean="0">
                          <a:solidFill>
                            <a:schemeClr val="dk1"/>
                          </a:solidFill>
                          <a:latin typeface="+mn-lt"/>
                          <a:ea typeface="+mn-ea"/>
                          <a:cs typeface="+mn-cs"/>
                        </a:rPr>
                        <a:t>vocational training oriented (ISCED 3c and 3b –max. 2 years) </a:t>
                      </a:r>
                      <a:endParaRPr lang="de-DE" dirty="0"/>
                    </a:p>
                  </a:txBody>
                  <a:tcPr/>
                </a:tc>
                <a:tc>
                  <a:txBody>
                    <a:bodyPr/>
                    <a:lstStyle/>
                    <a:p>
                      <a:r>
                        <a:rPr lang="en-GB" sz="1800" kern="1200" dirty="0" smtClean="0">
                          <a:solidFill>
                            <a:schemeClr val="dk1"/>
                          </a:solidFill>
                          <a:latin typeface="+mn-lt"/>
                          <a:ea typeface="+mn-ea"/>
                          <a:cs typeface="+mn-cs"/>
                        </a:rPr>
                        <a:t>all tertiary institutions (ISCED 5a and 5b)</a:t>
                      </a:r>
                      <a:endParaRPr lang="de-DE" dirty="0"/>
                    </a:p>
                  </a:txBody>
                  <a:tcPr/>
                </a:tc>
                <a:tc>
                  <a:txBody>
                    <a:bodyPr/>
                    <a:lstStyle/>
                    <a:p>
                      <a:r>
                        <a:rPr lang="en-GB" sz="1800" kern="1200" dirty="0" smtClean="0">
                          <a:solidFill>
                            <a:schemeClr val="dk1"/>
                          </a:solidFill>
                          <a:latin typeface="+mn-lt"/>
                          <a:ea typeface="+mn-ea"/>
                          <a:cs typeface="+mn-cs"/>
                        </a:rPr>
                        <a:t>economic inactive</a:t>
                      </a:r>
                      <a:endParaRPr lang="de-DE" dirty="0"/>
                    </a:p>
                  </a:txBody>
                  <a:tcPr/>
                </a:tc>
              </a:tr>
              <a:tr h="632073">
                <a:tc rowSpan="4">
                  <a:txBody>
                    <a:bodyPr/>
                    <a:lstStyle/>
                    <a:p>
                      <a:r>
                        <a:rPr lang="en-GB" sz="1800" kern="1200" dirty="0" smtClean="0">
                          <a:solidFill>
                            <a:schemeClr val="dk1"/>
                          </a:solidFill>
                          <a:latin typeface="+mn-lt"/>
                          <a:ea typeface="+mn-ea"/>
                          <a:cs typeface="+mn-cs"/>
                        </a:rPr>
                        <a:t>extended requirements (advanced-level performance)</a:t>
                      </a:r>
                      <a:endParaRPr lang="de-DE" dirty="0"/>
                    </a:p>
                  </a:txBody>
                  <a:tcPr/>
                </a:tc>
                <a:tc rowSpan="4">
                  <a:txBody>
                    <a:bodyPr/>
                    <a:lstStyle/>
                    <a:p>
                      <a:r>
                        <a:rPr lang="en-GB" sz="1800" kern="1200" dirty="0" smtClean="0">
                          <a:solidFill>
                            <a:schemeClr val="dk1"/>
                          </a:solidFill>
                          <a:latin typeface="+mn-lt"/>
                          <a:ea typeface="+mn-ea"/>
                          <a:cs typeface="+mn-cs"/>
                        </a:rPr>
                        <a:t>Baccalaureate/Matura oriented (ISCED 3a and 3b - 3 years and more)</a:t>
                      </a:r>
                      <a:endParaRPr lang="de-DE" dirty="0"/>
                    </a:p>
                  </a:txBody>
                  <a:tcPr/>
                </a:tc>
                <a:tc rowSpan="4">
                  <a:txBody>
                    <a:bodyPr/>
                    <a:lstStyle/>
                    <a:p>
                      <a:endParaRPr lang="de-DE" dirty="0"/>
                    </a:p>
                  </a:txBody>
                  <a:tcPr/>
                </a:tc>
                <a:tc>
                  <a:txBody>
                    <a:bodyPr/>
                    <a:lstStyle/>
                    <a:p>
                      <a:r>
                        <a:rPr lang="en-GB" sz="1800" kern="1200" dirty="0" smtClean="0">
                          <a:solidFill>
                            <a:schemeClr val="dk1"/>
                          </a:solidFill>
                          <a:latin typeface="+mn-lt"/>
                          <a:ea typeface="+mn-ea"/>
                          <a:cs typeface="+mn-cs"/>
                        </a:rPr>
                        <a:t>unskilled workers (EGP </a:t>
                      </a:r>
                      <a:r>
                        <a:rPr lang="en-GB" sz="1800" kern="1200" dirty="0" err="1" smtClean="0">
                          <a:solidFill>
                            <a:schemeClr val="dk1"/>
                          </a:solidFill>
                          <a:latin typeface="+mn-lt"/>
                          <a:ea typeface="+mn-ea"/>
                          <a:cs typeface="+mn-cs"/>
                        </a:rPr>
                        <a:t>VIa</a:t>
                      </a:r>
                      <a:r>
                        <a:rPr lang="en-GB" sz="1800" kern="1200" dirty="0" smtClean="0">
                          <a:solidFill>
                            <a:schemeClr val="dk1"/>
                          </a:solidFill>
                          <a:latin typeface="+mn-lt"/>
                          <a:ea typeface="+mn-ea"/>
                          <a:cs typeface="+mn-cs"/>
                        </a:rPr>
                        <a:t> and </a:t>
                      </a:r>
                      <a:r>
                        <a:rPr lang="en-GB" sz="1800" kern="1200" dirty="0" err="1" smtClean="0">
                          <a:solidFill>
                            <a:schemeClr val="dk1"/>
                          </a:solidFill>
                          <a:latin typeface="+mn-lt"/>
                          <a:ea typeface="+mn-ea"/>
                          <a:cs typeface="+mn-cs"/>
                        </a:rPr>
                        <a:t>VIb</a:t>
                      </a:r>
                      <a:r>
                        <a:rPr lang="en-GB" sz="1800" kern="1200" dirty="0" smtClean="0">
                          <a:solidFill>
                            <a:schemeClr val="dk1"/>
                          </a:solidFill>
                          <a:latin typeface="+mn-lt"/>
                          <a:ea typeface="+mn-ea"/>
                          <a:cs typeface="+mn-cs"/>
                        </a:rPr>
                        <a:t>)</a:t>
                      </a:r>
                      <a:endParaRPr lang="de-DE" dirty="0"/>
                    </a:p>
                  </a:txBody>
                  <a:tcPr/>
                </a:tc>
              </a:tr>
              <a:tr h="632073">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en-GB" sz="1800" kern="1200" dirty="0" smtClean="0">
                          <a:solidFill>
                            <a:schemeClr val="dk1"/>
                          </a:solidFill>
                          <a:latin typeface="+mn-lt"/>
                          <a:ea typeface="+mn-ea"/>
                          <a:cs typeface="+mn-cs"/>
                        </a:rPr>
                        <a:t>skilled workers (class V and VI)</a:t>
                      </a:r>
                      <a:endParaRPr lang="de-DE" dirty="0"/>
                    </a:p>
                  </a:txBody>
                  <a:tcPr/>
                </a:tc>
              </a:tr>
              <a:tr h="902962">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en-GB" sz="1800" kern="1200" dirty="0" smtClean="0">
                          <a:solidFill>
                            <a:schemeClr val="dk1"/>
                          </a:solidFill>
                          <a:latin typeface="+mn-lt"/>
                          <a:ea typeface="+mn-ea"/>
                          <a:cs typeface="+mn-cs"/>
                        </a:rPr>
                        <a:t>routine workers (classes </a:t>
                      </a:r>
                      <a:r>
                        <a:rPr lang="en-GB" sz="1800" kern="1200" dirty="0" err="1" smtClean="0">
                          <a:solidFill>
                            <a:schemeClr val="dk1"/>
                          </a:solidFill>
                          <a:latin typeface="+mn-lt"/>
                          <a:ea typeface="+mn-ea"/>
                          <a:cs typeface="+mn-cs"/>
                        </a:rPr>
                        <a:t>IIIa</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IIIb</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IVa</a:t>
                      </a:r>
                      <a:r>
                        <a:rPr lang="en-GB" sz="1800" kern="1200" dirty="0" smtClean="0">
                          <a:solidFill>
                            <a:schemeClr val="dk1"/>
                          </a:solidFill>
                          <a:latin typeface="+mn-lt"/>
                          <a:ea typeface="+mn-ea"/>
                          <a:cs typeface="+mn-cs"/>
                        </a:rPr>
                        <a:t> and </a:t>
                      </a:r>
                      <a:r>
                        <a:rPr lang="en-GB" sz="1800" kern="1200" dirty="0" err="1" smtClean="0">
                          <a:solidFill>
                            <a:schemeClr val="dk1"/>
                          </a:solidFill>
                          <a:latin typeface="+mn-lt"/>
                          <a:ea typeface="+mn-ea"/>
                          <a:cs typeface="+mn-cs"/>
                        </a:rPr>
                        <a:t>IVb</a:t>
                      </a:r>
                      <a:r>
                        <a:rPr lang="en-GB" sz="1800" kern="1200" dirty="0" smtClean="0">
                          <a:solidFill>
                            <a:schemeClr val="dk1"/>
                          </a:solidFill>
                          <a:latin typeface="+mn-lt"/>
                          <a:ea typeface="+mn-ea"/>
                          <a:cs typeface="+mn-cs"/>
                        </a:rPr>
                        <a:t>)</a:t>
                      </a:r>
                      <a:endParaRPr lang="de-DE" dirty="0"/>
                    </a:p>
                  </a:txBody>
                  <a:tcPr/>
                </a:tc>
              </a:tr>
              <a:tr h="902962">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en-GB" sz="1800" kern="1200" dirty="0" smtClean="0">
                          <a:solidFill>
                            <a:schemeClr val="dk1"/>
                          </a:solidFill>
                          <a:latin typeface="+mn-lt"/>
                          <a:ea typeface="+mn-ea"/>
                          <a:cs typeface="+mn-cs"/>
                        </a:rPr>
                        <a:t>executives and professionals (classes I and II)</a:t>
                      </a:r>
                      <a:endParaRPr lang="de-DE" dirty="0"/>
                    </a:p>
                  </a:txBody>
                  <a:tcPr/>
                </a:tc>
              </a:tr>
            </a:tbl>
          </a:graphicData>
        </a:graphic>
      </p:graphicFrame>
    </p:spTree>
    <p:extLst>
      <p:ext uri="{BB962C8B-B14F-4D97-AF65-F5344CB8AC3E}">
        <p14:creationId xmlns:p14="http://schemas.microsoft.com/office/powerpoint/2010/main" val="32462511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1"/>
          </p:nvPr>
        </p:nvSpPr>
        <p:spPr>
          <a:xfrm>
            <a:off x="683568" y="1196752"/>
            <a:ext cx="8856984" cy="1080120"/>
          </a:xfrm>
        </p:spPr>
        <p:txBody>
          <a:bodyPr>
            <a:normAutofit fontScale="85000" lnSpcReduction="10000"/>
          </a:bodyPr>
          <a:lstStyle/>
          <a:p>
            <a:pPr lvl="0"/>
            <a:r>
              <a:rPr lang="it-IT" sz="3200" dirty="0" smtClean="0">
                <a:latin typeface="Arial" charset="0"/>
                <a:cs typeface="Arial" charset="0"/>
              </a:rPr>
              <a:t>Percorsi educativi e occupazionali </a:t>
            </a:r>
          </a:p>
          <a:p>
            <a:pPr lvl="0"/>
            <a:r>
              <a:rPr lang="it-IT" sz="3000" dirty="0" smtClean="0">
                <a:latin typeface="Arial" charset="0"/>
                <a:cs typeface="Arial" charset="0"/>
              </a:rPr>
              <a:t>(dalla secondaria inferiore alla posizione lavorativa)</a:t>
            </a:r>
          </a:p>
          <a:p>
            <a:endParaRPr lang="de-DE" sz="3200" dirty="0"/>
          </a:p>
        </p:txBody>
      </p:sp>
      <p:graphicFrame>
        <p:nvGraphicFramePr>
          <p:cNvPr id="5" name="Tabelle 4"/>
          <p:cNvGraphicFramePr>
            <a:graphicFrameLocks noGrp="1"/>
          </p:cNvGraphicFramePr>
          <p:nvPr>
            <p:extLst>
              <p:ext uri="{D42A27DB-BD31-4B8C-83A1-F6EECF244321}">
                <p14:modId xmlns:p14="http://schemas.microsoft.com/office/powerpoint/2010/main" val="2896248382"/>
              </p:ext>
            </p:extLst>
          </p:nvPr>
        </p:nvGraphicFramePr>
        <p:xfrm>
          <a:off x="467544" y="2996952"/>
          <a:ext cx="8208912" cy="2316479"/>
        </p:xfrm>
        <a:graphic>
          <a:graphicData uri="http://schemas.openxmlformats.org/drawingml/2006/table">
            <a:tbl>
              <a:tblPr firstRow="1" bandRow="1">
                <a:tableStyleId>{5C22544A-7EE6-4342-B048-85BDC9FD1C3A}</a:tableStyleId>
              </a:tblPr>
              <a:tblGrid>
                <a:gridCol w="2052228"/>
                <a:gridCol w="2052228"/>
                <a:gridCol w="2052228"/>
                <a:gridCol w="2052228"/>
              </a:tblGrid>
              <a:tr h="370840">
                <a:tc>
                  <a:txBody>
                    <a:bodyPr/>
                    <a:lstStyle/>
                    <a:p>
                      <a:pPr algn="ctr"/>
                      <a:r>
                        <a:rPr lang="it-IT" sz="2800" noProof="0" dirty="0" smtClean="0"/>
                        <a:t>Percorsi di costante successo</a:t>
                      </a:r>
                      <a:endParaRPr lang="it-IT" sz="2800" noProof="0" dirty="0"/>
                    </a:p>
                  </a:txBody>
                  <a:tcPr/>
                </a:tc>
                <a:tc>
                  <a:txBody>
                    <a:bodyPr/>
                    <a:lstStyle/>
                    <a:p>
                      <a:pPr algn="ctr"/>
                      <a:r>
                        <a:rPr lang="it-IT" sz="2800" noProof="0" dirty="0" smtClean="0"/>
                        <a:t>Percorsi</a:t>
                      </a:r>
                      <a:r>
                        <a:rPr lang="it-IT" sz="2800" baseline="0" noProof="0" dirty="0" smtClean="0"/>
                        <a:t> in salita</a:t>
                      </a:r>
                      <a:endParaRPr lang="it-IT" sz="2800" noProof="0" dirty="0"/>
                    </a:p>
                  </a:txBody>
                  <a:tcPr/>
                </a:tc>
                <a:tc>
                  <a:txBody>
                    <a:bodyPr/>
                    <a:lstStyle/>
                    <a:p>
                      <a:pPr algn="ctr"/>
                      <a:r>
                        <a:rPr lang="it-IT" sz="2800" noProof="0" dirty="0" smtClean="0"/>
                        <a:t>Percorsi </a:t>
                      </a:r>
                      <a:r>
                        <a:rPr lang="it-IT" sz="2800" baseline="0" noProof="0" dirty="0" smtClean="0"/>
                        <a:t>in discesa</a:t>
                      </a:r>
                      <a:endParaRPr lang="it-IT" sz="2800" noProof="0" dirty="0"/>
                    </a:p>
                  </a:txBody>
                  <a:tcPr/>
                </a:tc>
                <a:tc>
                  <a:txBody>
                    <a:bodyPr/>
                    <a:lstStyle/>
                    <a:p>
                      <a:pPr algn="ctr"/>
                      <a:r>
                        <a:rPr lang="it-IT" sz="2800" noProof="0" dirty="0" smtClean="0"/>
                        <a:t>Percorsi di costante insuccesso</a:t>
                      </a:r>
                      <a:endParaRPr lang="it-IT" sz="2800" noProof="0" dirty="0"/>
                    </a:p>
                  </a:txBody>
                  <a:tcPr/>
                </a:tc>
              </a:tr>
              <a:tr h="356592">
                <a:tc>
                  <a:txBody>
                    <a:bodyPr/>
                    <a:lstStyle/>
                    <a:p>
                      <a:pPr algn="ctr"/>
                      <a:r>
                        <a:rPr lang="it-IT" sz="2800" noProof="0" dirty="0" smtClean="0"/>
                        <a:t>Thrivers</a:t>
                      </a:r>
                      <a:endParaRPr lang="it-IT" sz="2800" noProof="0" dirty="0"/>
                    </a:p>
                  </a:txBody>
                  <a:tcPr/>
                </a:tc>
                <a:tc>
                  <a:txBody>
                    <a:bodyPr/>
                    <a:lstStyle/>
                    <a:p>
                      <a:pPr algn="ctr"/>
                      <a:r>
                        <a:rPr lang="it-IT" sz="2800" noProof="0" dirty="0" smtClean="0"/>
                        <a:t>Climbers</a:t>
                      </a:r>
                      <a:endParaRPr lang="it-IT" sz="2800" noProof="0" dirty="0"/>
                    </a:p>
                  </a:txBody>
                  <a:tcPr/>
                </a:tc>
                <a:tc>
                  <a:txBody>
                    <a:bodyPr/>
                    <a:lstStyle/>
                    <a:p>
                      <a:pPr algn="ctr"/>
                      <a:r>
                        <a:rPr lang="it-IT" sz="2800" noProof="0" dirty="0" err="1" smtClean="0"/>
                        <a:t>Declining</a:t>
                      </a:r>
                      <a:r>
                        <a:rPr lang="it-IT" sz="2800" noProof="0" dirty="0" smtClean="0"/>
                        <a:t> </a:t>
                      </a:r>
                      <a:r>
                        <a:rPr lang="it-IT" sz="2800" noProof="0" dirty="0" err="1" smtClean="0"/>
                        <a:t>achievers</a:t>
                      </a:r>
                      <a:endParaRPr lang="it-IT" sz="2800" noProof="0" dirty="0"/>
                    </a:p>
                  </a:txBody>
                  <a:tcPr/>
                </a:tc>
                <a:tc>
                  <a:txBody>
                    <a:bodyPr/>
                    <a:lstStyle/>
                    <a:p>
                      <a:pPr algn="ctr"/>
                      <a:r>
                        <a:rPr lang="it-IT" sz="2800" noProof="0" dirty="0" err="1" smtClean="0"/>
                        <a:t>Drifters</a:t>
                      </a:r>
                      <a:endParaRPr lang="it-IT" sz="2800" noProof="0" dirty="0"/>
                    </a:p>
                  </a:txBody>
                  <a:tcPr/>
                </a:tc>
              </a:tr>
            </a:tbl>
          </a:graphicData>
        </a:graphic>
      </p:graphicFrame>
    </p:spTree>
    <p:extLst>
      <p:ext uri="{BB962C8B-B14F-4D97-AF65-F5344CB8AC3E}">
        <p14:creationId xmlns:p14="http://schemas.microsoft.com/office/powerpoint/2010/main" val="2923709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879" y="1556792"/>
            <a:ext cx="3042002" cy="461665"/>
          </a:xfrm>
          <a:prstGeom prst="rect">
            <a:avLst/>
          </a:prstGeom>
          <a:noFill/>
        </p:spPr>
        <p:txBody>
          <a:bodyPr wrap="square" rtlCol="0">
            <a:spAutoFit/>
          </a:bodyPr>
          <a:lstStyle/>
          <a:p>
            <a:r>
              <a:rPr lang="de-DE" sz="2400" b="1" dirty="0" err="1" smtClean="0"/>
              <a:t>Formazione</a:t>
            </a:r>
            <a:endParaRPr lang="de-DE" sz="2400" b="1" dirty="0"/>
          </a:p>
        </p:txBody>
      </p:sp>
      <p:sp>
        <p:nvSpPr>
          <p:cNvPr id="5" name="Textfeld 4"/>
          <p:cNvSpPr txBox="1"/>
          <p:nvPr/>
        </p:nvSpPr>
        <p:spPr>
          <a:xfrm>
            <a:off x="6084168" y="1628800"/>
            <a:ext cx="2924083" cy="461665"/>
          </a:xfrm>
          <a:prstGeom prst="rect">
            <a:avLst/>
          </a:prstGeom>
          <a:noFill/>
        </p:spPr>
        <p:txBody>
          <a:bodyPr wrap="square" rtlCol="0">
            <a:spAutoFit/>
          </a:bodyPr>
          <a:lstStyle/>
          <a:p>
            <a:r>
              <a:rPr lang="de-DE" sz="2400" b="1" dirty="0" err="1" smtClean="0"/>
              <a:t>Mercato</a:t>
            </a:r>
            <a:r>
              <a:rPr lang="de-DE" sz="2400" b="1" dirty="0" smtClean="0"/>
              <a:t> del </a:t>
            </a:r>
            <a:r>
              <a:rPr lang="de-DE" sz="2400" b="1" dirty="0" err="1" smtClean="0"/>
              <a:t>lavoro</a:t>
            </a:r>
            <a:endParaRPr lang="de-DE" sz="2400" b="1" dirty="0"/>
          </a:p>
        </p:txBody>
      </p:sp>
      <p:sp>
        <p:nvSpPr>
          <p:cNvPr id="6" name="Textfeld 5"/>
          <p:cNvSpPr txBox="1"/>
          <p:nvPr/>
        </p:nvSpPr>
        <p:spPr>
          <a:xfrm>
            <a:off x="279647" y="1917576"/>
            <a:ext cx="1418208" cy="523220"/>
          </a:xfrm>
          <a:prstGeom prst="rect">
            <a:avLst/>
          </a:prstGeom>
          <a:noFill/>
        </p:spPr>
        <p:txBody>
          <a:bodyPr wrap="square" rtlCol="0">
            <a:spAutoFit/>
          </a:bodyPr>
          <a:lstStyle/>
          <a:p>
            <a:r>
              <a:rPr lang="de-DE" sz="2800" dirty="0" err="1" smtClean="0"/>
              <a:t>alto</a:t>
            </a:r>
            <a:endParaRPr lang="de-DE" sz="2800" dirty="0"/>
          </a:p>
        </p:txBody>
      </p:sp>
      <p:sp>
        <p:nvSpPr>
          <p:cNvPr id="7" name="Textfeld 6"/>
          <p:cNvSpPr txBox="1"/>
          <p:nvPr/>
        </p:nvSpPr>
        <p:spPr>
          <a:xfrm>
            <a:off x="8112543" y="1917576"/>
            <a:ext cx="1418208" cy="523220"/>
          </a:xfrm>
          <a:prstGeom prst="rect">
            <a:avLst/>
          </a:prstGeom>
          <a:noFill/>
        </p:spPr>
        <p:txBody>
          <a:bodyPr wrap="square" rtlCol="0">
            <a:spAutoFit/>
          </a:bodyPr>
          <a:lstStyle/>
          <a:p>
            <a:r>
              <a:rPr lang="de-DE" sz="2800" dirty="0" err="1" smtClean="0"/>
              <a:t>alto</a:t>
            </a:r>
            <a:endParaRPr lang="de-DE" sz="2800" dirty="0"/>
          </a:p>
        </p:txBody>
      </p:sp>
      <p:sp>
        <p:nvSpPr>
          <p:cNvPr id="8" name="Textfeld 7"/>
          <p:cNvSpPr txBox="1"/>
          <p:nvPr/>
        </p:nvSpPr>
        <p:spPr>
          <a:xfrm>
            <a:off x="279647" y="5771964"/>
            <a:ext cx="1418208" cy="523220"/>
          </a:xfrm>
          <a:prstGeom prst="rect">
            <a:avLst/>
          </a:prstGeom>
          <a:noFill/>
        </p:spPr>
        <p:txBody>
          <a:bodyPr wrap="square" rtlCol="0">
            <a:spAutoFit/>
          </a:bodyPr>
          <a:lstStyle/>
          <a:p>
            <a:r>
              <a:rPr lang="de-DE" sz="2800" dirty="0" err="1" smtClean="0"/>
              <a:t>basso</a:t>
            </a:r>
            <a:endParaRPr lang="de-DE" sz="2800" dirty="0"/>
          </a:p>
        </p:txBody>
      </p:sp>
      <p:sp>
        <p:nvSpPr>
          <p:cNvPr id="9" name="Textfeld 8"/>
          <p:cNvSpPr txBox="1"/>
          <p:nvPr/>
        </p:nvSpPr>
        <p:spPr>
          <a:xfrm>
            <a:off x="8112543" y="5768770"/>
            <a:ext cx="1418208" cy="523220"/>
          </a:xfrm>
          <a:prstGeom prst="rect">
            <a:avLst/>
          </a:prstGeom>
          <a:noFill/>
        </p:spPr>
        <p:txBody>
          <a:bodyPr wrap="square" rtlCol="0">
            <a:spAutoFit/>
          </a:bodyPr>
          <a:lstStyle/>
          <a:p>
            <a:r>
              <a:rPr lang="de-DE" sz="2800" dirty="0" err="1" smtClean="0"/>
              <a:t>basso</a:t>
            </a:r>
            <a:endParaRPr lang="de-DE" sz="2800" dirty="0"/>
          </a:p>
        </p:txBody>
      </p:sp>
      <p:cxnSp>
        <p:nvCxnSpPr>
          <p:cNvPr id="11" name="Gerade Verbindung mit Pfeil 10"/>
          <p:cNvCxnSpPr/>
          <p:nvPr/>
        </p:nvCxnSpPr>
        <p:spPr>
          <a:xfrm>
            <a:off x="1521001" y="2179186"/>
            <a:ext cx="66020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757089" y="1748082"/>
            <a:ext cx="2615111" cy="461665"/>
          </a:xfrm>
          <a:prstGeom prst="rect">
            <a:avLst/>
          </a:prstGeom>
          <a:noFill/>
        </p:spPr>
        <p:txBody>
          <a:bodyPr wrap="square" rtlCol="0">
            <a:spAutoFit/>
          </a:bodyPr>
          <a:lstStyle/>
          <a:p>
            <a:r>
              <a:rPr lang="de-DE" sz="2400" i="1" dirty="0" smtClean="0"/>
              <a:t>A GONFIE VELE</a:t>
            </a:r>
            <a:endParaRPr lang="de-DE" sz="2400" i="1" dirty="0"/>
          </a:p>
        </p:txBody>
      </p:sp>
      <p:cxnSp>
        <p:nvCxnSpPr>
          <p:cNvPr id="13" name="Gerade Verbindung mit Pfeil 12"/>
          <p:cNvCxnSpPr/>
          <p:nvPr/>
        </p:nvCxnSpPr>
        <p:spPr>
          <a:xfrm>
            <a:off x="1403648" y="6069085"/>
            <a:ext cx="67194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094826" y="5607421"/>
            <a:ext cx="2277374" cy="461665"/>
          </a:xfrm>
          <a:prstGeom prst="rect">
            <a:avLst/>
          </a:prstGeom>
          <a:noFill/>
        </p:spPr>
        <p:txBody>
          <a:bodyPr wrap="square" rtlCol="0">
            <a:spAutoFit/>
          </a:bodyPr>
          <a:lstStyle/>
          <a:p>
            <a:r>
              <a:rPr lang="de-DE" sz="2400" i="1" dirty="0" smtClean="0"/>
              <a:t>ALLA DERIVA</a:t>
            </a:r>
            <a:endParaRPr lang="de-DE" sz="2400" i="1" dirty="0"/>
          </a:p>
        </p:txBody>
      </p:sp>
      <p:cxnSp>
        <p:nvCxnSpPr>
          <p:cNvPr id="15" name="Gerade Verbindung mit Pfeil 14"/>
          <p:cNvCxnSpPr/>
          <p:nvPr/>
        </p:nvCxnSpPr>
        <p:spPr>
          <a:xfrm>
            <a:off x="1475656" y="2440796"/>
            <a:ext cx="6761713" cy="30764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rot="1437344">
            <a:off x="2435920" y="2918496"/>
            <a:ext cx="2272689" cy="830997"/>
          </a:xfrm>
          <a:prstGeom prst="rect">
            <a:avLst/>
          </a:prstGeom>
          <a:noFill/>
        </p:spPr>
        <p:txBody>
          <a:bodyPr wrap="square" rtlCol="0">
            <a:spAutoFit/>
          </a:bodyPr>
          <a:lstStyle/>
          <a:p>
            <a:r>
              <a:rPr lang="de-DE" sz="2400" i="1" dirty="0" smtClean="0"/>
              <a:t>PERCORSO IN DISCESA</a:t>
            </a:r>
            <a:endParaRPr lang="de-DE" sz="2400" i="1" dirty="0"/>
          </a:p>
        </p:txBody>
      </p:sp>
      <p:cxnSp>
        <p:nvCxnSpPr>
          <p:cNvPr id="19" name="Gerade Verbindung mit Pfeil 18"/>
          <p:cNvCxnSpPr/>
          <p:nvPr/>
        </p:nvCxnSpPr>
        <p:spPr>
          <a:xfrm flipV="1">
            <a:off x="1403648" y="2756838"/>
            <a:ext cx="6833721" cy="30814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rot="20129279">
            <a:off x="5725200" y="2991613"/>
            <a:ext cx="2101427" cy="830997"/>
          </a:xfrm>
          <a:prstGeom prst="rect">
            <a:avLst/>
          </a:prstGeom>
          <a:noFill/>
        </p:spPr>
        <p:txBody>
          <a:bodyPr wrap="square" rtlCol="0">
            <a:spAutoFit/>
          </a:bodyPr>
          <a:lstStyle/>
          <a:p>
            <a:r>
              <a:rPr lang="de-DE" sz="2400" i="1" dirty="0" smtClean="0"/>
              <a:t>PERCORSO IN ASCESA</a:t>
            </a:r>
            <a:endParaRPr lang="de-DE" sz="2400" i="1" dirty="0"/>
          </a:p>
        </p:txBody>
      </p:sp>
    </p:spTree>
    <p:extLst>
      <p:ext uri="{BB962C8B-B14F-4D97-AF65-F5344CB8AC3E}">
        <p14:creationId xmlns:p14="http://schemas.microsoft.com/office/powerpoint/2010/main" val="26793343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sz="quarter" idx="11"/>
            <p:extLst>
              <p:ext uri="{D42A27DB-BD31-4B8C-83A1-F6EECF244321}">
                <p14:modId xmlns:p14="http://schemas.microsoft.com/office/powerpoint/2010/main" val="3468410041"/>
              </p:ext>
            </p:extLst>
          </p:nvPr>
        </p:nvGraphicFramePr>
        <p:xfrm>
          <a:off x="179512" y="2132856"/>
          <a:ext cx="7992888" cy="3689008"/>
        </p:xfrm>
        <a:graphic>
          <a:graphicData uri="http://schemas.openxmlformats.org/drawingml/2006/table">
            <a:tbl>
              <a:tblPr firstRow="1" bandRow="1">
                <a:tableStyleId>{5C22544A-7EE6-4342-B048-85BDC9FD1C3A}</a:tableStyleId>
              </a:tblPr>
              <a:tblGrid>
                <a:gridCol w="2584034"/>
                <a:gridCol w="1492676"/>
                <a:gridCol w="1958089"/>
                <a:gridCol w="1958089"/>
              </a:tblGrid>
              <a:tr h="334769">
                <a:tc>
                  <a:txBody>
                    <a:bodyPr/>
                    <a:lstStyle/>
                    <a:p>
                      <a:endParaRPr lang="de-DE" dirty="0">
                        <a:latin typeface="Arial" pitchFamily="34" charset="0"/>
                        <a:cs typeface="Arial" pitchFamily="34" charset="0"/>
                      </a:endParaRPr>
                    </a:p>
                  </a:txBody>
                  <a:tcPr/>
                </a:tc>
                <a:tc gridSpan="3">
                  <a:txBody>
                    <a:bodyPr/>
                    <a:lstStyle/>
                    <a:p>
                      <a:pPr algn="ctr"/>
                      <a:r>
                        <a:rPr lang="it-IT" sz="2400" noProof="0" dirty="0" smtClean="0">
                          <a:latin typeface="Arial" pitchFamily="34" charset="0"/>
                          <a:cs typeface="Arial" pitchFamily="34" charset="0"/>
                        </a:rPr>
                        <a:t>Svizzera</a:t>
                      </a:r>
                      <a:endParaRPr lang="it-IT" sz="2400" noProof="0" dirty="0">
                        <a:latin typeface="Arial" pitchFamily="34" charset="0"/>
                        <a:cs typeface="Arial" pitchFamily="34" charset="0"/>
                      </a:endParaRPr>
                    </a:p>
                  </a:txBody>
                  <a:tcPr/>
                </a:tc>
                <a:tc hMerge="1">
                  <a:txBody>
                    <a:bodyPr/>
                    <a:lstStyle/>
                    <a:p>
                      <a:endParaRPr lang="de-DE" dirty="0"/>
                    </a:p>
                  </a:txBody>
                  <a:tcPr/>
                </a:tc>
                <a:tc hMerge="1">
                  <a:txBody>
                    <a:bodyPr/>
                    <a:lstStyle/>
                    <a:p>
                      <a:endParaRPr lang="de-DE" dirty="0"/>
                    </a:p>
                  </a:txBody>
                  <a:tcPr/>
                </a:tc>
              </a:tr>
              <a:tr h="999148">
                <a:tc>
                  <a:txBody>
                    <a:bodyPr/>
                    <a:lstStyle/>
                    <a:p>
                      <a:pPr algn="ctr" fontAlgn="b"/>
                      <a:endParaRPr lang="de-DE"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smtClean="0">
                          <a:solidFill>
                            <a:srgbClr val="000000"/>
                          </a:solidFill>
                          <a:latin typeface="Arial" pitchFamily="34" charset="0"/>
                          <a:cs typeface="Arial" pitchFamily="34" charset="0"/>
                        </a:rPr>
                        <a:t>CH</a:t>
                      </a:r>
                      <a:endParaRPr lang="de-DE"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it-IT" sz="2400" b="0" i="0" u="none" strike="noStrike" noProof="0" dirty="0" smtClean="0">
                          <a:solidFill>
                            <a:srgbClr val="000000"/>
                          </a:solidFill>
                          <a:latin typeface="Arial" pitchFamily="34" charset="0"/>
                          <a:cs typeface="Arial" pitchFamily="34" charset="0"/>
                        </a:rPr>
                        <a:t>G2 Turchia</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it-IT" sz="2400" b="0" i="0" u="none" strike="noStrike" noProof="0" dirty="0" smtClean="0">
                          <a:solidFill>
                            <a:srgbClr val="000000"/>
                          </a:solidFill>
                          <a:latin typeface="Arial" pitchFamily="34" charset="0"/>
                          <a:cs typeface="Arial" pitchFamily="34" charset="0"/>
                        </a:rPr>
                        <a:t>G2</a:t>
                      </a:r>
                      <a:r>
                        <a:rPr lang="it-IT" sz="2400" b="0" i="0" u="none" strike="noStrike" baseline="0" noProof="0" dirty="0" smtClean="0">
                          <a:solidFill>
                            <a:srgbClr val="000000"/>
                          </a:solidFill>
                          <a:latin typeface="Arial" pitchFamily="34" charset="0"/>
                          <a:cs typeface="Arial" pitchFamily="34" charset="0"/>
                        </a:rPr>
                        <a:t> </a:t>
                      </a:r>
                      <a:r>
                        <a:rPr lang="it-IT" sz="2400" b="0" i="0" u="none" strike="noStrike" noProof="0" dirty="0" smtClean="0">
                          <a:solidFill>
                            <a:srgbClr val="000000"/>
                          </a:solidFill>
                          <a:latin typeface="Arial" pitchFamily="34" charset="0"/>
                          <a:cs typeface="Arial" pitchFamily="34" charset="0"/>
                        </a:rPr>
                        <a:t>Balcani </a:t>
                      </a:r>
                      <a:endParaRPr lang="it-IT" sz="2400" b="0" i="0" u="none" strike="noStrike" noProof="0" dirty="0">
                        <a:solidFill>
                          <a:srgbClr val="000000"/>
                        </a:solidFill>
                        <a:latin typeface="Arial" pitchFamily="34" charset="0"/>
                        <a:cs typeface="Arial" pitchFamily="34" charset="0"/>
                      </a:endParaRPr>
                    </a:p>
                  </a:txBody>
                  <a:tcPr marL="9525" marR="9525" marT="9525" marB="0" anchor="b"/>
                </a:tc>
              </a:tr>
              <a:tr h="338782">
                <a:tc>
                  <a:txBody>
                    <a:bodyPr/>
                    <a:lstStyle/>
                    <a:p>
                      <a:pPr algn="ctr" fontAlgn="b"/>
                      <a:r>
                        <a:rPr lang="it-IT" sz="2400" b="0" i="0" u="none" strike="noStrike" noProof="0" dirty="0" smtClean="0">
                          <a:solidFill>
                            <a:srgbClr val="000000"/>
                          </a:solidFill>
                          <a:latin typeface="Arial" pitchFamily="34" charset="0"/>
                          <a:cs typeface="Arial" pitchFamily="34" charset="0"/>
                        </a:rPr>
                        <a:t>A gonfie vele</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28.5</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16.0</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16.4</a:t>
                      </a:r>
                    </a:p>
                  </a:txBody>
                  <a:tcPr marL="9525" marR="9525" marT="9525" marB="0" anchor="b"/>
                </a:tc>
              </a:tr>
              <a:tr h="668965">
                <a:tc>
                  <a:txBody>
                    <a:bodyPr/>
                    <a:lstStyle/>
                    <a:p>
                      <a:pPr algn="ctr" fontAlgn="b"/>
                      <a:r>
                        <a:rPr lang="it-IT" sz="2400" b="0" i="0" u="none" strike="noStrike" noProof="0" dirty="0" smtClean="0">
                          <a:solidFill>
                            <a:srgbClr val="000000"/>
                          </a:solidFill>
                          <a:latin typeface="Arial" pitchFamily="34" charset="0"/>
                          <a:cs typeface="Arial" pitchFamily="34" charset="0"/>
                        </a:rPr>
                        <a:t>Percorso</a:t>
                      </a:r>
                      <a:r>
                        <a:rPr lang="it-IT" sz="2400" b="0" i="0" u="none" strike="noStrike" baseline="0" noProof="0" dirty="0" smtClean="0">
                          <a:solidFill>
                            <a:srgbClr val="000000"/>
                          </a:solidFill>
                          <a:latin typeface="Arial" pitchFamily="34" charset="0"/>
                          <a:cs typeface="Arial" pitchFamily="34" charset="0"/>
                        </a:rPr>
                        <a:t> in ascesa</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40.5</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61.8</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62.2</a:t>
                      </a:r>
                    </a:p>
                  </a:txBody>
                  <a:tcPr marL="9525" marR="9525" marT="9525" marB="0" anchor="b"/>
                </a:tc>
              </a:tr>
              <a:tr h="651537">
                <a:tc>
                  <a:txBody>
                    <a:bodyPr/>
                    <a:lstStyle/>
                    <a:p>
                      <a:pPr algn="ctr" fontAlgn="b"/>
                      <a:r>
                        <a:rPr lang="it-IT" sz="2400" b="0" i="0" u="none" strike="noStrike" noProof="0" dirty="0" smtClean="0">
                          <a:solidFill>
                            <a:srgbClr val="000000"/>
                          </a:solidFill>
                          <a:latin typeface="Arial" pitchFamily="34" charset="0"/>
                          <a:cs typeface="Arial" pitchFamily="34" charset="0"/>
                        </a:rPr>
                        <a:t>Percorso in discesa </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27.9</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12.0</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14.8</a:t>
                      </a:r>
                    </a:p>
                  </a:txBody>
                  <a:tcPr marL="9525" marR="9525" marT="9525" marB="0" anchor="b"/>
                </a:tc>
              </a:tr>
              <a:tr h="338782">
                <a:tc>
                  <a:txBody>
                    <a:bodyPr/>
                    <a:lstStyle/>
                    <a:p>
                      <a:pPr algn="ctr" fontAlgn="b"/>
                      <a:r>
                        <a:rPr lang="it-IT" sz="2400" b="0" i="0" u="none" strike="noStrike" noProof="0" dirty="0" smtClean="0">
                          <a:solidFill>
                            <a:srgbClr val="000000"/>
                          </a:solidFill>
                          <a:latin typeface="Arial" pitchFamily="34" charset="0"/>
                          <a:cs typeface="Arial" pitchFamily="34" charset="0"/>
                        </a:rPr>
                        <a:t>Alla deriva</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3.1</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10.2</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6.6</a:t>
                      </a:r>
                    </a:p>
                  </a:txBody>
                  <a:tcPr marL="9525" marR="9525" marT="9525" marB="0" anchor="b"/>
                </a:tc>
              </a:tr>
            </a:tbl>
          </a:graphicData>
        </a:graphic>
      </p:graphicFrame>
      <p:sp>
        <p:nvSpPr>
          <p:cNvPr id="6" name="Espace réservé du contenu 2"/>
          <p:cNvSpPr txBox="1">
            <a:spLocks/>
          </p:cNvSpPr>
          <p:nvPr/>
        </p:nvSpPr>
        <p:spPr bwMode="auto">
          <a:xfrm>
            <a:off x="899592" y="980728"/>
            <a:ext cx="8820150" cy="11525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pPr>
            <a:r>
              <a:rPr lang="it-IT" sz="2000" b="1" cap="all" dirty="0">
                <a:solidFill>
                  <a:srgbClr val="004C7D"/>
                </a:solidFill>
                <a:latin typeface="Arial" pitchFamily="34" charset="0"/>
                <a:cs typeface="Arial" pitchFamily="34" charset="0"/>
              </a:rPr>
              <a:t>Percorsi</a:t>
            </a:r>
            <a:r>
              <a:rPr lang="it-IT" sz="3600" b="1" dirty="0" smtClean="0">
                <a:solidFill>
                  <a:schemeClr val="accent1">
                    <a:lumMod val="75000"/>
                  </a:schemeClr>
                </a:solidFill>
                <a:cs typeface="Arial" charset="0"/>
              </a:rPr>
              <a:t> </a:t>
            </a:r>
            <a:r>
              <a:rPr lang="it-IT" sz="2000" b="1" cap="all" dirty="0">
                <a:solidFill>
                  <a:srgbClr val="004C7D"/>
                </a:solidFill>
                <a:latin typeface="Arial" pitchFamily="34" charset="0"/>
                <a:cs typeface="Arial" pitchFamily="34" charset="0"/>
              </a:rPr>
              <a:t>educativi + occupazionali</a:t>
            </a:r>
            <a:endParaRPr lang="en-GB" sz="2000" b="1" cap="all" dirty="0">
              <a:solidFill>
                <a:srgbClr val="004C7D"/>
              </a:solidFill>
              <a:latin typeface="Arial" pitchFamily="34" charset="0"/>
              <a:cs typeface="Arial" pitchFamily="34" charset="0"/>
            </a:endParaRPr>
          </a:p>
        </p:txBody>
      </p:sp>
    </p:spTree>
    <p:extLst>
      <p:ext uri="{BB962C8B-B14F-4D97-AF65-F5344CB8AC3E}">
        <p14:creationId xmlns:p14="http://schemas.microsoft.com/office/powerpoint/2010/main" val="27464370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sz="quarter" idx="11"/>
            <p:extLst>
              <p:ext uri="{D42A27DB-BD31-4B8C-83A1-F6EECF244321}">
                <p14:modId xmlns:p14="http://schemas.microsoft.com/office/powerpoint/2010/main" val="3229072935"/>
              </p:ext>
            </p:extLst>
          </p:nvPr>
        </p:nvGraphicFramePr>
        <p:xfrm>
          <a:off x="179512" y="2132856"/>
          <a:ext cx="7992888" cy="3689008"/>
        </p:xfrm>
        <a:graphic>
          <a:graphicData uri="http://schemas.openxmlformats.org/drawingml/2006/table">
            <a:tbl>
              <a:tblPr firstRow="1" bandRow="1">
                <a:tableStyleId>{5C22544A-7EE6-4342-B048-85BDC9FD1C3A}</a:tableStyleId>
              </a:tblPr>
              <a:tblGrid>
                <a:gridCol w="2584034"/>
                <a:gridCol w="1492676"/>
                <a:gridCol w="1958089"/>
                <a:gridCol w="1958089"/>
              </a:tblGrid>
              <a:tr h="334769">
                <a:tc>
                  <a:txBody>
                    <a:bodyPr/>
                    <a:lstStyle/>
                    <a:p>
                      <a:endParaRPr lang="de-DE" dirty="0">
                        <a:latin typeface="Arial" pitchFamily="34" charset="0"/>
                        <a:cs typeface="Arial" pitchFamily="34" charset="0"/>
                      </a:endParaRPr>
                    </a:p>
                  </a:txBody>
                  <a:tcPr/>
                </a:tc>
                <a:tc gridSpan="3">
                  <a:txBody>
                    <a:bodyPr/>
                    <a:lstStyle/>
                    <a:p>
                      <a:pPr algn="ctr"/>
                      <a:r>
                        <a:rPr lang="it-IT" sz="2400" noProof="0" dirty="0" smtClean="0">
                          <a:latin typeface="Arial" pitchFamily="34" charset="0"/>
                          <a:cs typeface="Arial" pitchFamily="34" charset="0"/>
                        </a:rPr>
                        <a:t>Svizzera</a:t>
                      </a:r>
                      <a:endParaRPr lang="de-DE" sz="2400" dirty="0">
                        <a:latin typeface="Arial" pitchFamily="34" charset="0"/>
                        <a:cs typeface="Arial" pitchFamily="34" charset="0"/>
                      </a:endParaRPr>
                    </a:p>
                  </a:txBody>
                  <a:tcPr/>
                </a:tc>
                <a:tc hMerge="1">
                  <a:txBody>
                    <a:bodyPr/>
                    <a:lstStyle/>
                    <a:p>
                      <a:endParaRPr lang="de-DE" dirty="0"/>
                    </a:p>
                  </a:txBody>
                  <a:tcPr/>
                </a:tc>
                <a:tc hMerge="1">
                  <a:txBody>
                    <a:bodyPr/>
                    <a:lstStyle/>
                    <a:p>
                      <a:endParaRPr lang="de-DE" dirty="0"/>
                    </a:p>
                  </a:txBody>
                  <a:tcPr/>
                </a:tc>
              </a:tr>
              <a:tr h="999148">
                <a:tc>
                  <a:txBody>
                    <a:bodyPr/>
                    <a:lstStyle/>
                    <a:p>
                      <a:pPr algn="ctr" fontAlgn="b"/>
                      <a:endParaRPr lang="de-DE"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smtClean="0">
                          <a:solidFill>
                            <a:srgbClr val="000000"/>
                          </a:solidFill>
                          <a:latin typeface="Arial" pitchFamily="34" charset="0"/>
                          <a:cs typeface="Arial" pitchFamily="34" charset="0"/>
                        </a:rPr>
                        <a:t>CH</a:t>
                      </a:r>
                      <a:endParaRPr lang="de-DE"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it-IT" sz="2400" b="0" i="0" u="none" strike="noStrike" noProof="0" dirty="0" smtClean="0">
                          <a:solidFill>
                            <a:srgbClr val="000000"/>
                          </a:solidFill>
                          <a:latin typeface="Arial" pitchFamily="34" charset="0"/>
                          <a:cs typeface="Arial" pitchFamily="34" charset="0"/>
                        </a:rPr>
                        <a:t>G2 Turchia</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it-IT" sz="2400" b="0" i="0" u="none" strike="noStrike" noProof="0" dirty="0" smtClean="0">
                          <a:solidFill>
                            <a:srgbClr val="000000"/>
                          </a:solidFill>
                          <a:latin typeface="Arial" pitchFamily="34" charset="0"/>
                          <a:cs typeface="Arial" pitchFamily="34" charset="0"/>
                        </a:rPr>
                        <a:t>G2</a:t>
                      </a:r>
                      <a:r>
                        <a:rPr lang="it-IT" sz="2400" b="0" i="0" u="none" strike="noStrike" baseline="0" noProof="0" dirty="0" smtClean="0">
                          <a:solidFill>
                            <a:srgbClr val="000000"/>
                          </a:solidFill>
                          <a:latin typeface="Arial" pitchFamily="34" charset="0"/>
                          <a:cs typeface="Arial" pitchFamily="34" charset="0"/>
                        </a:rPr>
                        <a:t> </a:t>
                      </a:r>
                      <a:r>
                        <a:rPr lang="it-IT" sz="2400" b="0" i="0" u="none" strike="noStrike" noProof="0" dirty="0" smtClean="0">
                          <a:solidFill>
                            <a:srgbClr val="000000"/>
                          </a:solidFill>
                          <a:latin typeface="Arial" pitchFamily="34" charset="0"/>
                          <a:cs typeface="Arial" pitchFamily="34" charset="0"/>
                        </a:rPr>
                        <a:t>Balcani </a:t>
                      </a:r>
                      <a:endParaRPr lang="it-IT" sz="2400" b="0" i="0" u="none" strike="noStrike" noProof="0" dirty="0">
                        <a:solidFill>
                          <a:srgbClr val="000000"/>
                        </a:solidFill>
                        <a:latin typeface="Arial" pitchFamily="34" charset="0"/>
                        <a:cs typeface="Arial" pitchFamily="34" charset="0"/>
                      </a:endParaRPr>
                    </a:p>
                  </a:txBody>
                  <a:tcPr marL="9525" marR="9525" marT="9525" marB="0" anchor="b"/>
                </a:tc>
              </a:tr>
              <a:tr h="338782">
                <a:tc>
                  <a:txBody>
                    <a:bodyPr/>
                    <a:lstStyle/>
                    <a:p>
                      <a:pPr algn="ctr" fontAlgn="b"/>
                      <a:r>
                        <a:rPr lang="it-IT" sz="2400" b="0" i="0" u="none" strike="noStrike" noProof="0" dirty="0" smtClean="0">
                          <a:solidFill>
                            <a:srgbClr val="000000"/>
                          </a:solidFill>
                          <a:latin typeface="Arial" pitchFamily="34" charset="0"/>
                          <a:cs typeface="Arial" pitchFamily="34" charset="0"/>
                        </a:rPr>
                        <a:t>A gonfie vele</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28.5</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16.0</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16.4</a:t>
                      </a:r>
                    </a:p>
                  </a:txBody>
                  <a:tcPr marL="9525" marR="9525" marT="9525" marB="0" anchor="b"/>
                </a:tc>
              </a:tr>
              <a:tr h="668965">
                <a:tc>
                  <a:txBody>
                    <a:bodyPr/>
                    <a:lstStyle/>
                    <a:p>
                      <a:pPr algn="ctr" fontAlgn="b"/>
                      <a:r>
                        <a:rPr lang="it-IT" sz="2400" b="0" i="0" u="none" strike="noStrike" noProof="0" dirty="0" smtClean="0">
                          <a:solidFill>
                            <a:srgbClr val="000000"/>
                          </a:solidFill>
                          <a:latin typeface="Arial" pitchFamily="34" charset="0"/>
                          <a:cs typeface="Arial" pitchFamily="34" charset="0"/>
                        </a:rPr>
                        <a:t>Percorso</a:t>
                      </a:r>
                      <a:r>
                        <a:rPr lang="it-IT" sz="2400" b="0" i="0" u="none" strike="noStrike" baseline="0" noProof="0" dirty="0" smtClean="0">
                          <a:solidFill>
                            <a:srgbClr val="000000"/>
                          </a:solidFill>
                          <a:latin typeface="Arial" pitchFamily="34" charset="0"/>
                          <a:cs typeface="Arial" pitchFamily="34" charset="0"/>
                        </a:rPr>
                        <a:t> in ascesa</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40.5</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61.8</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62.2</a:t>
                      </a:r>
                    </a:p>
                  </a:txBody>
                  <a:tcPr marL="9525" marR="9525" marT="9525" marB="0" anchor="b"/>
                </a:tc>
              </a:tr>
              <a:tr h="651537">
                <a:tc>
                  <a:txBody>
                    <a:bodyPr/>
                    <a:lstStyle/>
                    <a:p>
                      <a:pPr algn="ctr" fontAlgn="b"/>
                      <a:r>
                        <a:rPr lang="it-IT" sz="2400" b="0" i="0" u="none" strike="noStrike" noProof="0" dirty="0" smtClean="0">
                          <a:solidFill>
                            <a:srgbClr val="000000"/>
                          </a:solidFill>
                          <a:latin typeface="Arial" pitchFamily="34" charset="0"/>
                          <a:cs typeface="Arial" pitchFamily="34" charset="0"/>
                        </a:rPr>
                        <a:t>Percorso in discesa </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27.9</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12.0</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14.8</a:t>
                      </a:r>
                    </a:p>
                  </a:txBody>
                  <a:tcPr marL="9525" marR="9525" marT="9525" marB="0" anchor="b"/>
                </a:tc>
              </a:tr>
              <a:tr h="338782">
                <a:tc>
                  <a:txBody>
                    <a:bodyPr/>
                    <a:lstStyle/>
                    <a:p>
                      <a:pPr algn="ctr" fontAlgn="b"/>
                      <a:r>
                        <a:rPr lang="it-IT" sz="2400" b="0" i="0" u="none" strike="noStrike" noProof="0" dirty="0" smtClean="0">
                          <a:solidFill>
                            <a:srgbClr val="000000"/>
                          </a:solidFill>
                          <a:latin typeface="Arial" pitchFamily="34" charset="0"/>
                          <a:cs typeface="Arial" pitchFamily="34" charset="0"/>
                        </a:rPr>
                        <a:t>Alla deriva</a:t>
                      </a:r>
                      <a:endParaRPr lang="it-IT" sz="2400" b="0" i="0" u="none" strike="noStrike" noProof="0" dirty="0">
                        <a:solidFill>
                          <a:srgbClr val="000000"/>
                        </a:solidFill>
                        <a:latin typeface="Arial" pitchFamily="34" charset="0"/>
                        <a:cs typeface="Arial" pitchFamily="34" charset="0"/>
                      </a:endParaRP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3.1</a:t>
                      </a:r>
                    </a:p>
                  </a:txBody>
                  <a:tcPr marL="9525" marR="9525" marT="9525" marB="0" anchor="b"/>
                </a:tc>
                <a:tc>
                  <a:txBody>
                    <a:bodyPr/>
                    <a:lstStyle/>
                    <a:p>
                      <a:pPr algn="ctr" fontAlgn="b"/>
                      <a:r>
                        <a:rPr lang="de-DE" sz="2400" b="0" i="0" u="none" strike="noStrike">
                          <a:solidFill>
                            <a:srgbClr val="000000"/>
                          </a:solidFill>
                          <a:latin typeface="Arial" pitchFamily="34" charset="0"/>
                          <a:cs typeface="Arial" pitchFamily="34" charset="0"/>
                        </a:rPr>
                        <a:t>10.2</a:t>
                      </a:r>
                    </a:p>
                  </a:txBody>
                  <a:tcPr marL="9525" marR="9525" marT="9525" marB="0" anchor="b"/>
                </a:tc>
                <a:tc>
                  <a:txBody>
                    <a:bodyPr/>
                    <a:lstStyle/>
                    <a:p>
                      <a:pPr algn="ctr" fontAlgn="b"/>
                      <a:r>
                        <a:rPr lang="de-DE" sz="2400" b="0" i="0" u="none" strike="noStrike" dirty="0">
                          <a:solidFill>
                            <a:srgbClr val="000000"/>
                          </a:solidFill>
                          <a:latin typeface="Arial" pitchFamily="34" charset="0"/>
                          <a:cs typeface="Arial" pitchFamily="34" charset="0"/>
                        </a:rPr>
                        <a:t>6.6</a:t>
                      </a:r>
                    </a:p>
                  </a:txBody>
                  <a:tcPr marL="9525" marR="9525" marT="9525" marB="0" anchor="b"/>
                </a:tc>
              </a:tr>
            </a:tbl>
          </a:graphicData>
        </a:graphic>
      </p:graphicFrame>
      <p:sp>
        <p:nvSpPr>
          <p:cNvPr id="6" name="Espace réservé du contenu 2"/>
          <p:cNvSpPr txBox="1">
            <a:spLocks/>
          </p:cNvSpPr>
          <p:nvPr/>
        </p:nvSpPr>
        <p:spPr bwMode="auto">
          <a:xfrm>
            <a:off x="971600" y="980728"/>
            <a:ext cx="8820150" cy="11525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pPr>
            <a:r>
              <a:rPr lang="it-IT" sz="2000" b="1" cap="all" dirty="0">
                <a:solidFill>
                  <a:srgbClr val="004C7D"/>
                </a:solidFill>
                <a:latin typeface="Arial" pitchFamily="34" charset="0"/>
                <a:cs typeface="Arial" pitchFamily="34" charset="0"/>
              </a:rPr>
              <a:t>Percorsi</a:t>
            </a:r>
            <a:r>
              <a:rPr lang="it-IT" sz="3600" b="1" dirty="0">
                <a:solidFill>
                  <a:schemeClr val="accent1">
                    <a:lumMod val="75000"/>
                  </a:schemeClr>
                </a:solidFill>
                <a:cs typeface="Arial" charset="0"/>
              </a:rPr>
              <a:t> </a:t>
            </a:r>
            <a:r>
              <a:rPr lang="it-IT" sz="2000" b="1" cap="all" dirty="0">
                <a:solidFill>
                  <a:srgbClr val="004C7D"/>
                </a:solidFill>
                <a:latin typeface="Arial" pitchFamily="34" charset="0"/>
                <a:cs typeface="Arial" pitchFamily="34" charset="0"/>
              </a:rPr>
              <a:t>educativi + occupazionali</a:t>
            </a:r>
            <a:endParaRPr lang="en-GB" sz="2000" b="1" cap="all" dirty="0">
              <a:solidFill>
                <a:srgbClr val="004C7D"/>
              </a:solidFill>
              <a:latin typeface="Arial" pitchFamily="34" charset="0"/>
              <a:cs typeface="Arial" pitchFamily="34" charset="0"/>
            </a:endParaRPr>
          </a:p>
        </p:txBody>
      </p:sp>
      <p:sp>
        <p:nvSpPr>
          <p:cNvPr id="5" name="Ellipse 4"/>
          <p:cNvSpPr/>
          <p:nvPr/>
        </p:nvSpPr>
        <p:spPr>
          <a:xfrm>
            <a:off x="2699792" y="4077072"/>
            <a:ext cx="5400600" cy="72008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18811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1"/>
          </p:nvPr>
        </p:nvSpPr>
        <p:spPr>
          <a:xfrm>
            <a:off x="971600" y="980728"/>
            <a:ext cx="8280920" cy="720080"/>
          </a:xfrm>
        </p:spPr>
        <p:txBody>
          <a:bodyPr/>
          <a:lstStyle/>
          <a:p>
            <a:r>
              <a:rPr lang="it-IT" sz="2000" cap="all" dirty="0"/>
              <a:t>Percorsi</a:t>
            </a:r>
            <a:r>
              <a:rPr lang="it-IT" dirty="0" smtClean="0"/>
              <a:t> </a:t>
            </a:r>
            <a:r>
              <a:rPr lang="it-IT" sz="2000" cap="all" dirty="0"/>
              <a:t>– Estrazione sociale bassa </a:t>
            </a:r>
          </a:p>
        </p:txBody>
      </p:sp>
      <p:graphicFrame>
        <p:nvGraphicFramePr>
          <p:cNvPr id="4" name="Diagramm 3"/>
          <p:cNvGraphicFramePr/>
          <p:nvPr/>
        </p:nvGraphicFramePr>
        <p:xfrm>
          <a:off x="467544" y="1628800"/>
          <a:ext cx="7473306" cy="4883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4959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texte 1"/>
          <p:cNvSpPr>
            <a:spLocks noGrp="1"/>
          </p:cNvSpPr>
          <p:nvPr>
            <p:ph type="body" sz="quarter" idx="10"/>
          </p:nvPr>
        </p:nvSpPr>
        <p:spPr bwMode="auto">
          <a:xfrm>
            <a:off x="899592" y="1700808"/>
            <a:ext cx="7776096" cy="4464496"/>
          </a:xfrm>
          <a:noFill/>
          <a:ln>
            <a:miter lim="800000"/>
            <a:headEnd/>
            <a:tailEnd/>
          </a:ln>
        </p:spPr>
        <p:txBody>
          <a:bodyPr vert="horz" wrap="square" lIns="91440" tIns="45720" rIns="91440" bIns="45720" numCol="1" anchor="t" anchorCtr="0" compatLnSpc="1">
            <a:prstTxWarp prst="textNoShape">
              <a:avLst/>
            </a:prstTxWarp>
            <a:normAutofit/>
          </a:bodyPr>
          <a:lstStyle/>
          <a:p>
            <a:endParaRPr lang="it-IT" sz="2800" dirty="0" smtClean="0"/>
          </a:p>
          <a:p>
            <a:r>
              <a:rPr lang="it-IT" sz="2400" dirty="0" smtClean="0">
                <a:solidFill>
                  <a:srgbClr val="000000"/>
                </a:solidFill>
              </a:rPr>
              <a:t>I figli degli immigrati turchi e balcanici in Svizzera </a:t>
            </a:r>
            <a:r>
              <a:rPr lang="it-IT" sz="2400" b="1" dirty="0" smtClean="0">
                <a:solidFill>
                  <a:srgbClr val="000000"/>
                </a:solidFill>
              </a:rPr>
              <a:t>non presentano traiettorie di successo costante</a:t>
            </a:r>
            <a:r>
              <a:rPr lang="it-IT" sz="2400" dirty="0" smtClean="0">
                <a:solidFill>
                  <a:srgbClr val="000000"/>
                </a:solidFill>
              </a:rPr>
              <a:t>. </a:t>
            </a:r>
          </a:p>
          <a:p>
            <a:r>
              <a:rPr lang="it-IT" sz="2400" dirty="0" smtClean="0">
                <a:solidFill>
                  <a:srgbClr val="000000"/>
                </a:solidFill>
              </a:rPr>
              <a:t>Ma sono pervicaci e migliorano la propria posizione percorrendo </a:t>
            </a:r>
            <a:r>
              <a:rPr lang="it-IT" sz="2400" b="1" dirty="0" smtClean="0">
                <a:solidFill>
                  <a:srgbClr val="000000"/>
                </a:solidFill>
              </a:rPr>
              <a:t>vie alternative</a:t>
            </a:r>
            <a:r>
              <a:rPr lang="it-IT" sz="2400" dirty="0" smtClean="0">
                <a:solidFill>
                  <a:srgbClr val="000000"/>
                </a:solidFill>
              </a:rPr>
              <a:t>, incentrate sul mondo del lavoro e la formazione applicata.</a:t>
            </a:r>
          </a:p>
          <a:p>
            <a:r>
              <a:rPr lang="it-IT" sz="2400" dirty="0" smtClean="0">
                <a:solidFill>
                  <a:srgbClr val="000000"/>
                </a:solidFill>
              </a:rPr>
              <a:t>Nonostante tutto, </a:t>
            </a:r>
            <a:r>
              <a:rPr lang="it-IT" sz="2400" b="1" dirty="0" smtClean="0">
                <a:solidFill>
                  <a:srgbClr val="000000"/>
                </a:solidFill>
              </a:rPr>
              <a:t>riescono a salire la scala sociale raggiungendo livelli intermedi </a:t>
            </a:r>
            <a:r>
              <a:rPr lang="it-IT" sz="2400" dirty="0" smtClean="0">
                <a:solidFill>
                  <a:srgbClr val="000000"/>
                </a:solidFill>
              </a:rPr>
              <a:t>di successo occupazionale.</a:t>
            </a:r>
          </a:p>
        </p:txBody>
      </p:sp>
      <p:sp>
        <p:nvSpPr>
          <p:cNvPr id="8195" name="Espace réservé du contenu 2"/>
          <p:cNvSpPr>
            <a:spLocks noGrp="1"/>
          </p:cNvSpPr>
          <p:nvPr>
            <p:ph sz="quarter" idx="11"/>
          </p:nvPr>
        </p:nvSpPr>
        <p:spPr bwMode="auto">
          <a:xfrm>
            <a:off x="827584" y="908720"/>
            <a:ext cx="7345363" cy="71973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z="2000" cap="all" dirty="0"/>
              <a:t>Messaggio</a:t>
            </a:r>
            <a:r>
              <a:rPr lang="it-IT" dirty="0" smtClean="0">
                <a:latin typeface="Arial" charset="0"/>
                <a:cs typeface="Arial" charset="0"/>
              </a:rPr>
              <a:t> </a:t>
            </a:r>
            <a:r>
              <a:rPr lang="it-IT" sz="2000" cap="all" dirty="0"/>
              <a:t>globale</a:t>
            </a:r>
          </a:p>
        </p:txBody>
      </p:sp>
    </p:spTree>
    <p:extLst>
      <p:ext uri="{BB962C8B-B14F-4D97-AF65-F5344CB8AC3E}">
        <p14:creationId xmlns:p14="http://schemas.microsoft.com/office/powerpoint/2010/main" val="24687729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texte 1"/>
          <p:cNvSpPr>
            <a:spLocks noGrp="1"/>
          </p:cNvSpPr>
          <p:nvPr>
            <p:ph type="body" sz="quarter" idx="10"/>
          </p:nvPr>
        </p:nvSpPr>
        <p:spPr bwMode="auto">
          <a:xfrm>
            <a:off x="899592" y="1700808"/>
            <a:ext cx="7776096" cy="4464496"/>
          </a:xfrm>
          <a:noFill/>
          <a:ln>
            <a:miter lim="800000"/>
            <a:headEnd/>
            <a:tailEnd/>
          </a:ln>
        </p:spPr>
        <p:txBody>
          <a:bodyPr vert="horz" wrap="square" lIns="91440" tIns="45720" rIns="91440" bIns="45720" numCol="1" anchor="t" anchorCtr="0" compatLnSpc="1">
            <a:prstTxWarp prst="textNoShape">
              <a:avLst/>
            </a:prstTxWarp>
            <a:normAutofit/>
          </a:bodyPr>
          <a:lstStyle/>
          <a:p>
            <a:endParaRPr lang="it-IT" sz="2800" dirty="0" smtClean="0"/>
          </a:p>
          <a:p>
            <a:r>
              <a:rPr lang="it-IT" sz="2400" dirty="0" smtClean="0">
                <a:solidFill>
                  <a:srgbClr val="000000"/>
                </a:solidFill>
              </a:rPr>
              <a:t>Il sistema educativo svizzero evita le derive, </a:t>
            </a:r>
            <a:r>
              <a:rPr lang="it-IT" sz="2400" dirty="0" smtClean="0">
                <a:solidFill>
                  <a:srgbClr val="000000"/>
                </a:solidFill>
              </a:rPr>
              <a:t>ma non spinge a carriere terziarie per G2</a:t>
            </a:r>
          </a:p>
          <a:p>
            <a:r>
              <a:rPr lang="it-IT" sz="2400" dirty="0" smtClean="0">
                <a:solidFill>
                  <a:srgbClr val="000000"/>
                </a:solidFill>
              </a:rPr>
              <a:t>Importante è avere ponti che permettono passaggi e cooperazione scuole (professionali) – imprese</a:t>
            </a:r>
          </a:p>
          <a:p>
            <a:endParaRPr lang="it-IT" sz="2400" dirty="0">
              <a:solidFill>
                <a:srgbClr val="000000"/>
              </a:solidFill>
            </a:endParaRPr>
          </a:p>
          <a:p>
            <a:r>
              <a:rPr lang="it-IT" sz="2400" dirty="0" smtClean="0">
                <a:solidFill>
                  <a:srgbClr val="000000"/>
                </a:solidFill>
              </a:rPr>
              <a:t>Pratiche </a:t>
            </a:r>
            <a:r>
              <a:rPr lang="it-IT" sz="2400" dirty="0">
                <a:solidFill>
                  <a:srgbClr val="000000"/>
                </a:solidFill>
              </a:rPr>
              <a:t>inclusive dipendono della professionalità degli </a:t>
            </a:r>
            <a:r>
              <a:rPr lang="it-IT" sz="2400" dirty="0" smtClean="0">
                <a:solidFill>
                  <a:srgbClr val="000000"/>
                </a:solidFill>
              </a:rPr>
              <a:t>operatori e </a:t>
            </a:r>
            <a:r>
              <a:rPr lang="it-IT" sz="2400" dirty="0" smtClean="0">
                <a:solidFill>
                  <a:srgbClr val="000000"/>
                </a:solidFill>
              </a:rPr>
              <a:t>di un clima discorsivo liberale </a:t>
            </a:r>
          </a:p>
          <a:p>
            <a:endParaRPr lang="it-IT" sz="2400" dirty="0" smtClean="0">
              <a:solidFill>
                <a:srgbClr val="000000"/>
              </a:solidFill>
            </a:endParaRPr>
          </a:p>
        </p:txBody>
      </p:sp>
      <p:sp>
        <p:nvSpPr>
          <p:cNvPr id="8195" name="Espace réservé du contenu 2"/>
          <p:cNvSpPr>
            <a:spLocks noGrp="1"/>
          </p:cNvSpPr>
          <p:nvPr>
            <p:ph sz="quarter" idx="11"/>
          </p:nvPr>
        </p:nvSpPr>
        <p:spPr bwMode="auto">
          <a:xfrm>
            <a:off x="827584" y="908720"/>
            <a:ext cx="7345363" cy="71973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z="2000" cap="all" dirty="0" smtClean="0"/>
              <a:t>Cosa </a:t>
            </a:r>
            <a:r>
              <a:rPr lang="it-IT" sz="2000" cap="all" dirty="0" smtClean="0"/>
              <a:t>imparare dalla Svizzera?</a:t>
            </a:r>
            <a:endParaRPr lang="it-IT" sz="2000" cap="all" dirty="0"/>
          </a:p>
        </p:txBody>
      </p:sp>
    </p:spTree>
    <p:extLst>
      <p:ext uri="{BB962C8B-B14F-4D97-AF65-F5344CB8AC3E}">
        <p14:creationId xmlns:p14="http://schemas.microsoft.com/office/powerpoint/2010/main" val="1144951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908720"/>
            <a:ext cx="7992888" cy="576064"/>
          </a:xfrm>
        </p:spPr>
        <p:txBody>
          <a:bodyPr/>
          <a:lstStyle/>
          <a:p>
            <a:r>
              <a:rPr lang="de-DE" sz="2200" cap="all" dirty="0" err="1" smtClean="0">
                <a:solidFill>
                  <a:srgbClr val="004C7D"/>
                </a:solidFill>
              </a:rPr>
              <a:t>Stato</a:t>
            </a:r>
            <a:r>
              <a:rPr lang="de-DE" sz="2200" cap="all" dirty="0" smtClean="0">
                <a:solidFill>
                  <a:srgbClr val="004C7D"/>
                </a:solidFill>
              </a:rPr>
              <a:t> </a:t>
            </a:r>
            <a:r>
              <a:rPr lang="de-DE" sz="2200" cap="all" dirty="0" err="1" smtClean="0">
                <a:solidFill>
                  <a:srgbClr val="004C7D"/>
                </a:solidFill>
              </a:rPr>
              <a:t>Nazione</a:t>
            </a:r>
            <a:r>
              <a:rPr lang="de-DE" sz="2200" cap="all" dirty="0" smtClean="0">
                <a:solidFill>
                  <a:srgbClr val="004C7D"/>
                </a:solidFill>
              </a:rPr>
              <a:t> </a:t>
            </a:r>
            <a:r>
              <a:rPr lang="de-DE" sz="2200" cap="all" dirty="0" err="1" smtClean="0">
                <a:solidFill>
                  <a:srgbClr val="004C7D"/>
                </a:solidFill>
              </a:rPr>
              <a:t>rimane</a:t>
            </a:r>
            <a:r>
              <a:rPr lang="de-DE" sz="2200" cap="all" dirty="0" smtClean="0">
                <a:solidFill>
                  <a:srgbClr val="004C7D"/>
                </a:solidFill>
              </a:rPr>
              <a:t> </a:t>
            </a:r>
            <a:r>
              <a:rPr lang="de-DE" sz="2200" cap="all" dirty="0" err="1" smtClean="0">
                <a:solidFill>
                  <a:srgbClr val="004C7D"/>
                </a:solidFill>
              </a:rPr>
              <a:t>importante</a:t>
            </a:r>
            <a:endParaRPr lang="de-DE" sz="2200" cap="all" dirty="0">
              <a:solidFill>
                <a:srgbClr val="004C7D"/>
              </a:solidFill>
            </a:endParaRPr>
          </a:p>
        </p:txBody>
      </p:sp>
      <p:sp>
        <p:nvSpPr>
          <p:cNvPr id="3" name="Inhaltsplatzhalter 2"/>
          <p:cNvSpPr>
            <a:spLocks noGrp="1"/>
          </p:cNvSpPr>
          <p:nvPr>
            <p:ph idx="1"/>
          </p:nvPr>
        </p:nvSpPr>
        <p:spPr/>
        <p:txBody>
          <a:bodyPr>
            <a:normAutofit/>
          </a:bodyPr>
          <a:lstStyle/>
          <a:p>
            <a:pPr marL="4489450" indent="0">
              <a:buNone/>
            </a:pPr>
            <a:r>
              <a:rPr lang="en-GB" sz="2000" b="1" i="1" dirty="0"/>
              <a:t>Salience of immigration, </a:t>
            </a:r>
            <a:endParaRPr lang="en-GB" sz="2000" b="1" i="1" dirty="0" smtClean="0"/>
          </a:p>
          <a:p>
            <a:pPr marL="4489450" indent="0">
              <a:buNone/>
            </a:pPr>
            <a:r>
              <a:rPr lang="en-GB" sz="2000" b="1" i="1" dirty="0" smtClean="0"/>
              <a:t>30 </a:t>
            </a:r>
            <a:r>
              <a:rPr lang="en-GB" sz="2000" b="1" i="1" dirty="0"/>
              <a:t>day moving average of the number of claims per day per country</a:t>
            </a:r>
            <a:r>
              <a:rPr lang="de-CH" sz="2000" b="1" dirty="0"/>
              <a:t> </a:t>
            </a:r>
            <a:endParaRPr lang="de-DE" sz="2000" b="1"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4</a:t>
            </a:fld>
            <a:endParaRPr lang="en-GB" dirty="0"/>
          </a:p>
        </p:txBody>
      </p:sp>
      <p:pic>
        <p:nvPicPr>
          <p:cNvPr id="6"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04864"/>
            <a:ext cx="4124960" cy="3779520"/>
          </a:xfrm>
          <a:prstGeom prst="rect">
            <a:avLst/>
          </a:prstGeom>
          <a:noFill/>
          <a:ln>
            <a:noFill/>
          </a:ln>
        </p:spPr>
      </p:pic>
    </p:spTree>
    <p:extLst>
      <p:ext uri="{BB962C8B-B14F-4D97-AF65-F5344CB8AC3E}">
        <p14:creationId xmlns:p14="http://schemas.microsoft.com/office/powerpoint/2010/main" val="4220559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908720"/>
            <a:ext cx="7992888" cy="576064"/>
          </a:xfrm>
        </p:spPr>
        <p:txBody>
          <a:bodyPr/>
          <a:lstStyle/>
          <a:p>
            <a:r>
              <a:rPr lang="it-IT" sz="2200" cap="all" dirty="0">
                <a:solidFill>
                  <a:srgbClr val="004C7D"/>
                </a:solidFill>
              </a:rPr>
              <a:t>Integrazione</a:t>
            </a:r>
            <a:r>
              <a:rPr lang="it-IT" dirty="0" smtClean="0"/>
              <a:t> </a:t>
            </a:r>
            <a:r>
              <a:rPr lang="it-IT" sz="2200" cap="all" dirty="0" smtClean="0">
                <a:solidFill>
                  <a:srgbClr val="004C7D"/>
                </a:solidFill>
              </a:rPr>
              <a:t>rimpiazza Immigrazione</a:t>
            </a:r>
            <a:endParaRPr lang="it-IT" sz="2200" cap="all" dirty="0">
              <a:solidFill>
                <a:srgbClr val="004C7D"/>
              </a:solidFill>
            </a:endParaRPr>
          </a:p>
        </p:txBody>
      </p:sp>
      <p:sp>
        <p:nvSpPr>
          <p:cNvPr id="3" name="Inhaltsplatzhalter 2"/>
          <p:cNvSpPr>
            <a:spLocks noGrp="1"/>
          </p:cNvSpPr>
          <p:nvPr>
            <p:ph idx="1"/>
          </p:nvPr>
        </p:nvSpPr>
        <p:spPr/>
        <p:txBody>
          <a:bodyPr/>
          <a:lstStyle/>
          <a:p>
            <a:pPr marL="0" indent="0">
              <a:buNone/>
            </a:pPr>
            <a:endParaRPr lang="de-DE"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5</a:t>
            </a:fld>
            <a:endParaRPr lang="en-GB" dirty="0"/>
          </a:p>
        </p:txBody>
      </p:sp>
      <p:graphicFrame>
        <p:nvGraphicFramePr>
          <p:cNvPr id="6" name="Chart 1"/>
          <p:cNvGraphicFramePr>
            <a:graphicFrameLocks/>
          </p:cNvGraphicFramePr>
          <p:nvPr>
            <p:extLst>
              <p:ext uri="{D42A27DB-BD31-4B8C-83A1-F6EECF244321}">
                <p14:modId xmlns:p14="http://schemas.microsoft.com/office/powerpoint/2010/main" val="881421008"/>
              </p:ext>
            </p:extLst>
          </p:nvPr>
        </p:nvGraphicFramePr>
        <p:xfrm>
          <a:off x="755576" y="1844824"/>
          <a:ext cx="7488832" cy="4500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67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a:xfrm>
            <a:off x="971600" y="1052736"/>
            <a:ext cx="7992888" cy="576064"/>
          </a:xfrm>
        </p:spPr>
        <p:txBody>
          <a:bodyPr>
            <a:normAutofit fontScale="90000"/>
          </a:bodyPr>
          <a:lstStyle/>
          <a:p>
            <a:r>
              <a:rPr lang="it-IT" sz="2400" cap="all" dirty="0" smtClean="0">
                <a:solidFill>
                  <a:srgbClr val="004C7D"/>
                </a:solidFill>
              </a:rPr>
              <a:t>Percentuale delle rivendicazioni </a:t>
            </a:r>
            <a:br>
              <a:rPr lang="it-IT" sz="2400" cap="all" dirty="0" smtClean="0">
                <a:solidFill>
                  <a:srgbClr val="004C7D"/>
                </a:solidFill>
              </a:rPr>
            </a:br>
            <a:r>
              <a:rPr lang="de-DE" sz="2400" cap="all" dirty="0" smtClean="0">
                <a:solidFill>
                  <a:srgbClr val="004C7D"/>
                </a:solidFill>
              </a:rPr>
              <a:t>(</a:t>
            </a:r>
            <a:r>
              <a:rPr lang="de-DE" sz="2400" cap="all" dirty="0" err="1" smtClean="0">
                <a:solidFill>
                  <a:srgbClr val="004C7D"/>
                </a:solidFill>
              </a:rPr>
              <a:t>governi</a:t>
            </a:r>
            <a:r>
              <a:rPr lang="de-DE" sz="2400" cap="all" dirty="0" smtClean="0">
                <a:solidFill>
                  <a:srgbClr val="004C7D"/>
                </a:solidFill>
              </a:rPr>
              <a:t>/</a:t>
            </a:r>
            <a:r>
              <a:rPr lang="de-DE" sz="2400" cap="all" dirty="0" err="1" smtClean="0">
                <a:solidFill>
                  <a:srgbClr val="004C7D"/>
                </a:solidFill>
              </a:rPr>
              <a:t>Partiti</a:t>
            </a:r>
            <a:r>
              <a:rPr lang="de-DE" sz="2400" cap="all" dirty="0" smtClean="0">
                <a:solidFill>
                  <a:srgbClr val="004C7D"/>
                </a:solidFill>
              </a:rPr>
              <a:t>)</a:t>
            </a:r>
            <a:endParaRPr lang="de-DE" sz="2400" cap="all" dirty="0">
              <a:solidFill>
                <a:srgbClr val="004C7D"/>
              </a:solidFill>
            </a:endParaRPr>
          </a:p>
        </p:txBody>
      </p:sp>
      <p:graphicFrame>
        <p:nvGraphicFramePr>
          <p:cNvPr id="4" name="Chart 1"/>
          <p:cNvGraphicFramePr>
            <a:graphicFrameLocks noGrp="1"/>
          </p:cNvGraphicFramePr>
          <p:nvPr>
            <p:ph idx="1"/>
            <p:extLst>
              <p:ext uri="{D42A27DB-BD31-4B8C-83A1-F6EECF244321}">
                <p14:modId xmlns:p14="http://schemas.microsoft.com/office/powerpoint/2010/main" val="3657440678"/>
              </p:ext>
            </p:extLst>
          </p:nvPr>
        </p:nvGraphicFramePr>
        <p:xfrm>
          <a:off x="827584" y="2348880"/>
          <a:ext cx="7128470" cy="3888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1277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683568" y="980728"/>
            <a:ext cx="7992888" cy="576064"/>
          </a:xfrm>
        </p:spPr>
        <p:txBody>
          <a:bodyPr/>
          <a:lstStyle/>
          <a:p>
            <a:r>
              <a:rPr lang="fr-FR" sz="2200" cap="all" dirty="0" err="1" smtClean="0">
                <a:solidFill>
                  <a:srgbClr val="004C7D"/>
                </a:solidFill>
              </a:rPr>
              <a:t>Overview</a:t>
            </a:r>
            <a:r>
              <a:rPr lang="fr-FR" sz="2200" cap="all" dirty="0" smtClean="0">
                <a:solidFill>
                  <a:srgbClr val="004C7D"/>
                </a:solidFill>
              </a:rPr>
              <a:t> </a:t>
            </a:r>
            <a:r>
              <a:rPr lang="fr-FR" sz="2200" cap="all" dirty="0" err="1" smtClean="0">
                <a:solidFill>
                  <a:srgbClr val="004C7D"/>
                </a:solidFill>
              </a:rPr>
              <a:t>generale</a:t>
            </a:r>
            <a:endParaRPr lang="fr-FR" sz="2200" cap="all" dirty="0">
              <a:solidFill>
                <a:srgbClr val="004C7D"/>
              </a:solidFill>
            </a:endParaRPr>
          </a:p>
        </p:txBody>
      </p:sp>
      <p:sp>
        <p:nvSpPr>
          <p:cNvPr id="21507" name="Inhaltsplatzhalter 2"/>
          <p:cNvSpPr>
            <a:spLocks noGrp="1"/>
          </p:cNvSpPr>
          <p:nvPr>
            <p:ph idx="1"/>
          </p:nvPr>
        </p:nvSpPr>
        <p:spPr>
          <a:xfrm>
            <a:off x="457200" y="1981200"/>
            <a:ext cx="4114800" cy="2895600"/>
          </a:xfrm>
        </p:spPr>
        <p:txBody>
          <a:bodyPr/>
          <a:lstStyle/>
          <a:p>
            <a:pPr>
              <a:buFont typeface="Wingdings" charset="0"/>
              <a:buNone/>
            </a:pPr>
            <a:endParaRPr lang="fr-FR">
              <a:latin typeface="Arial" charset="0"/>
              <a:ea typeface="ＭＳ Ｐゴシック" charset="0"/>
              <a:cs typeface="ＭＳ Ｐゴシック" charset="0"/>
            </a:endParaRPr>
          </a:p>
        </p:txBody>
      </p:sp>
      <p:pic>
        <p:nvPicPr>
          <p:cNvPr id="21509"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38862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Bild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44196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0741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683568" y="980728"/>
            <a:ext cx="7992888" cy="576064"/>
          </a:xfrm>
        </p:spPr>
        <p:txBody>
          <a:bodyPr/>
          <a:lstStyle/>
          <a:p>
            <a:r>
              <a:rPr lang="fr-FR" sz="2200" cap="all" dirty="0" err="1" smtClean="0">
                <a:solidFill>
                  <a:srgbClr val="004C7D"/>
                </a:solidFill>
              </a:rPr>
              <a:t>Overview</a:t>
            </a:r>
            <a:r>
              <a:rPr lang="fr-FR" sz="2200" cap="all" dirty="0" smtClean="0">
                <a:solidFill>
                  <a:srgbClr val="004C7D"/>
                </a:solidFill>
              </a:rPr>
              <a:t> </a:t>
            </a:r>
            <a:r>
              <a:rPr lang="fr-FR" sz="2200" cap="all" dirty="0" err="1" smtClean="0">
                <a:solidFill>
                  <a:srgbClr val="004C7D"/>
                </a:solidFill>
              </a:rPr>
              <a:t>generale</a:t>
            </a:r>
            <a:endParaRPr lang="fr-FR" sz="2200" cap="all" dirty="0">
              <a:solidFill>
                <a:srgbClr val="004C7D"/>
              </a:solidFill>
            </a:endParaRPr>
          </a:p>
        </p:txBody>
      </p:sp>
      <p:sp>
        <p:nvSpPr>
          <p:cNvPr id="21507" name="Inhaltsplatzhalter 2"/>
          <p:cNvSpPr>
            <a:spLocks noGrp="1"/>
          </p:cNvSpPr>
          <p:nvPr>
            <p:ph idx="1"/>
          </p:nvPr>
        </p:nvSpPr>
        <p:spPr>
          <a:xfrm>
            <a:off x="457200" y="1981200"/>
            <a:ext cx="4114800" cy="2895600"/>
          </a:xfrm>
        </p:spPr>
        <p:txBody>
          <a:bodyPr/>
          <a:lstStyle/>
          <a:p>
            <a:pPr>
              <a:buFont typeface="Wingdings" charset="0"/>
              <a:buNone/>
            </a:pPr>
            <a:endParaRPr lang="fr-FR">
              <a:latin typeface="Arial" charset="0"/>
              <a:ea typeface="ＭＳ Ｐゴシック" charset="0"/>
              <a:cs typeface="ＭＳ Ｐゴシック" charset="0"/>
            </a:endParaRPr>
          </a:p>
        </p:txBody>
      </p:sp>
      <p:pic>
        <p:nvPicPr>
          <p:cNvPr id="7" name="Bild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407987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6713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u texte 1"/>
          <p:cNvSpPr>
            <a:spLocks noGrp="1"/>
          </p:cNvSpPr>
          <p:nvPr>
            <p:ph type="body" sz="quarter" idx="10"/>
          </p:nvPr>
        </p:nvSpPr>
        <p:spPr bwMode="auto">
          <a:xfrm>
            <a:off x="323850" y="2205038"/>
            <a:ext cx="8351838"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endParaRPr lang="fr-CH">
              <a:latin typeface="Arial" charset="0"/>
              <a:cs typeface="Arial" charset="0"/>
            </a:endParaRPr>
          </a:p>
        </p:txBody>
      </p:sp>
      <p:pic>
        <p:nvPicPr>
          <p:cNvPr id="11266" name="Inhaltsplatzhalter 1" descr="masseneinwanderung.jpg"/>
          <p:cNvPicPr>
            <a:picLocks noGrp="1" noChangeAspect="1"/>
          </p:cNvPicPr>
          <p:nvPr>
            <p:ph sz="quarter" idx="11"/>
          </p:nvPr>
        </p:nvPicPr>
        <p:blipFill>
          <a:blip r:embed="rId2">
            <a:extLst>
              <a:ext uri="{28A0092B-C50C-407E-A947-70E740481C1C}">
                <a14:useLocalDpi xmlns:a14="http://schemas.microsoft.com/office/drawing/2010/main" val="0"/>
              </a:ext>
            </a:extLst>
          </a:blip>
          <a:srcRect l="-109332" r="-109332"/>
          <a:stretch>
            <a:fillRect/>
          </a:stretch>
        </p:blipFill>
        <p:spPr bwMode="auto">
          <a:xfrm>
            <a:off x="-5581650" y="2060575"/>
            <a:ext cx="20651788" cy="324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4" name="Inhaltsplatzhalter 2"/>
          <p:cNvSpPr txBox="1">
            <a:spLocks/>
          </p:cNvSpPr>
          <p:nvPr/>
        </p:nvSpPr>
        <p:spPr bwMode="auto">
          <a:xfrm>
            <a:off x="1043608" y="908721"/>
            <a:ext cx="7345363"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None/>
              <a:defRPr sz="3600" b="1" kern="1200" baseline="0">
                <a:solidFill>
                  <a:srgbClr val="004C7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200" cap="all" dirty="0" smtClean="0">
                <a:ea typeface="+mj-ea"/>
              </a:rPr>
              <a:t>La </a:t>
            </a:r>
            <a:r>
              <a:rPr lang="de-DE" sz="2200" cap="all" dirty="0" err="1" smtClean="0">
                <a:ea typeface="+mj-ea"/>
              </a:rPr>
              <a:t>Svizzera</a:t>
            </a:r>
            <a:r>
              <a:rPr lang="de-DE" sz="2200" cap="all" dirty="0" smtClean="0">
                <a:ea typeface="+mj-ea"/>
              </a:rPr>
              <a:t> </a:t>
            </a:r>
            <a:r>
              <a:rPr lang="de-DE" sz="2200" cap="all" dirty="0" err="1" smtClean="0">
                <a:ea typeface="+mj-ea"/>
              </a:rPr>
              <a:t>oggi</a:t>
            </a:r>
            <a:r>
              <a:rPr lang="de-DE" sz="2200" cap="all" dirty="0" smtClean="0">
                <a:ea typeface="+mj-ea"/>
              </a:rPr>
              <a:t> (9.2.2014)</a:t>
            </a:r>
            <a:endParaRPr lang="fr-FR" sz="2200" cap="all" dirty="0">
              <a:ea typeface="+mj-ea"/>
            </a:endParaRPr>
          </a:p>
        </p:txBody>
      </p:sp>
    </p:spTree>
    <p:extLst>
      <p:ext uri="{BB962C8B-B14F-4D97-AF65-F5344CB8AC3E}">
        <p14:creationId xmlns:p14="http://schemas.microsoft.com/office/powerpoint/2010/main" val="33916308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2970</Words>
  <Application>Microsoft Macintosh PowerPoint</Application>
  <PresentationFormat>Bildschirmpräsentation (4:3)</PresentationFormat>
  <Paragraphs>317</Paragraphs>
  <Slides>37</Slides>
  <Notes>25</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39" baseType="lpstr">
      <vt:lpstr>Office Theme</vt:lpstr>
      <vt:lpstr>Dokument</vt:lpstr>
      <vt:lpstr>Imparare dalla Svizzera? Politiche, pratiche e discorsi in un paese d’immigrazione contre coeur  Gianni D’Amato </vt:lpstr>
      <vt:lpstr>Messaggi chiave</vt:lpstr>
      <vt:lpstr>Rivendicazioni nei quotidiani Europei</vt:lpstr>
      <vt:lpstr>Stato Nazione rimane importante</vt:lpstr>
      <vt:lpstr>Integrazione rimpiazza Immigrazione</vt:lpstr>
      <vt:lpstr>Percentuale delle rivendicazioni  (governi/Partiti)</vt:lpstr>
      <vt:lpstr>Overview generale</vt:lpstr>
      <vt:lpstr>Overview generale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Didier</dc:creator>
  <cp:lastModifiedBy>Gianni D'Amato</cp:lastModifiedBy>
  <cp:revision>67</cp:revision>
  <cp:lastPrinted>2016-02-10T12:03:59Z</cp:lastPrinted>
  <dcterms:created xsi:type="dcterms:W3CDTF">2015-07-09T08:25:46Z</dcterms:created>
  <dcterms:modified xsi:type="dcterms:W3CDTF">2016-02-11T06:07:10Z</dcterms:modified>
</cp:coreProperties>
</file>